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60" r:id="rId2"/>
  </p:sldMasterIdLst>
  <p:notesMasterIdLst>
    <p:notesMasterId r:id="rId31"/>
  </p:notesMasterIdLst>
  <p:sldIdLst>
    <p:sldId id="326" r:id="rId3"/>
    <p:sldId id="256" r:id="rId4"/>
    <p:sldId id="285" r:id="rId5"/>
    <p:sldId id="324" r:id="rId6"/>
    <p:sldId id="291" r:id="rId7"/>
    <p:sldId id="292" r:id="rId8"/>
    <p:sldId id="293" r:id="rId9"/>
    <p:sldId id="294" r:id="rId10"/>
    <p:sldId id="295" r:id="rId11"/>
    <p:sldId id="296" r:id="rId12"/>
    <p:sldId id="297" r:id="rId13"/>
    <p:sldId id="298" r:id="rId14"/>
    <p:sldId id="299" r:id="rId15"/>
    <p:sldId id="300" r:id="rId16"/>
    <p:sldId id="302" r:id="rId17"/>
    <p:sldId id="315" r:id="rId18"/>
    <p:sldId id="304" r:id="rId19"/>
    <p:sldId id="316" r:id="rId20"/>
    <p:sldId id="320" r:id="rId21"/>
    <p:sldId id="321" r:id="rId22"/>
    <p:sldId id="306" r:id="rId23"/>
    <p:sldId id="317" r:id="rId24"/>
    <p:sldId id="322" r:id="rId25"/>
    <p:sldId id="325" r:id="rId26"/>
    <p:sldId id="307" r:id="rId27"/>
    <p:sldId id="312" r:id="rId28"/>
    <p:sldId id="318" r:id="rId29"/>
    <p:sldId id="319" r:id="rId30"/>
  </p:sldIdLst>
  <p:sldSz cx="6858000" cy="5143500"/>
  <p:notesSz cx="6858000" cy="9144000"/>
  <p:embeddedFontLst>
    <p:embeddedFont>
      <p:font typeface="Century" panose="02040604050505020304" pitchFamily="18" charset="0"/>
      <p:regular r:id="rId32"/>
    </p:embeddedFont>
    <p:embeddedFont>
      <p:font typeface="Calibri" panose="020F0502020204030204" pitchFamily="34" charset="0"/>
      <p:regular r:id="rId33"/>
      <p:bold r:id="rId34"/>
      <p:italic r:id="rId35"/>
      <p:boldItalic r:id="rId36"/>
    </p:embeddedFont>
    <p:embeddedFont>
      <p:font typeface="Lora" panose="020B0604020202020204" charset="0"/>
      <p:regular r:id="rId37"/>
      <p:bold r:id="rId38"/>
      <p:italic r:id="rId39"/>
      <p:boldItalic r:id="rId40"/>
    </p:embeddedFont>
    <p:embeddedFont>
      <p:font typeface="Narkisim" panose="020E0502050101010101" pitchFamily="34" charset="-79"/>
      <p:regular r:id="rId41"/>
    </p:embeddedFont>
    <p:embeddedFont>
      <p:font typeface="Quattrocento Sans"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A02A69D-C9A1-46AC-BC7F-4C63635F8847}">
  <a:tblStyle styleId="{3A02A69D-C9A1-46AC-BC7F-4C63635F884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7"/>
    <p:restoredTop sz="72321"/>
  </p:normalViewPr>
  <p:slideViewPr>
    <p:cSldViewPr snapToGrid="0">
      <p:cViewPr>
        <p:scale>
          <a:sx n="89" d="100"/>
          <a:sy n="89" d="100"/>
        </p:scale>
        <p:origin x="-1650" y="-72"/>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269462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12</a:t>
            </a:fld>
            <a:endParaRPr lang="en-US"/>
          </a:p>
        </p:txBody>
      </p:sp>
    </p:spTree>
    <p:extLst>
      <p:ext uri="{BB962C8B-B14F-4D97-AF65-F5344CB8AC3E}">
        <p14:creationId xmlns:p14="http://schemas.microsoft.com/office/powerpoint/2010/main" val="248731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14</a:t>
            </a:fld>
            <a:endParaRPr lang="en-US"/>
          </a:p>
        </p:txBody>
      </p:sp>
    </p:spTree>
    <p:extLst>
      <p:ext uri="{BB962C8B-B14F-4D97-AF65-F5344CB8AC3E}">
        <p14:creationId xmlns:p14="http://schemas.microsoft.com/office/powerpoint/2010/main" val="1502041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15</a:t>
            </a:fld>
            <a:endParaRPr lang="en-US"/>
          </a:p>
        </p:txBody>
      </p:sp>
    </p:spTree>
    <p:extLst>
      <p:ext uri="{BB962C8B-B14F-4D97-AF65-F5344CB8AC3E}">
        <p14:creationId xmlns:p14="http://schemas.microsoft.com/office/powerpoint/2010/main" val="251564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16</a:t>
            </a:fld>
            <a:endParaRPr lang="en-US"/>
          </a:p>
        </p:txBody>
      </p:sp>
    </p:spTree>
    <p:extLst>
      <p:ext uri="{BB962C8B-B14F-4D97-AF65-F5344CB8AC3E}">
        <p14:creationId xmlns:p14="http://schemas.microsoft.com/office/powerpoint/2010/main" val="1880211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17</a:t>
            </a:fld>
            <a:endParaRPr lang="en-US"/>
          </a:p>
        </p:txBody>
      </p:sp>
    </p:spTree>
    <p:extLst>
      <p:ext uri="{BB962C8B-B14F-4D97-AF65-F5344CB8AC3E}">
        <p14:creationId xmlns:p14="http://schemas.microsoft.com/office/powerpoint/2010/main" val="335761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18</a:t>
            </a:fld>
            <a:endParaRPr lang="en-US"/>
          </a:p>
        </p:txBody>
      </p:sp>
    </p:spTree>
    <p:extLst>
      <p:ext uri="{BB962C8B-B14F-4D97-AF65-F5344CB8AC3E}">
        <p14:creationId xmlns:p14="http://schemas.microsoft.com/office/powerpoint/2010/main" val="44288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19</a:t>
            </a:fld>
            <a:endParaRPr lang="en-US"/>
          </a:p>
        </p:txBody>
      </p:sp>
    </p:spTree>
    <p:extLst>
      <p:ext uri="{BB962C8B-B14F-4D97-AF65-F5344CB8AC3E}">
        <p14:creationId xmlns:p14="http://schemas.microsoft.com/office/powerpoint/2010/main" val="3108884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20</a:t>
            </a:fld>
            <a:endParaRPr lang="en-US"/>
          </a:p>
        </p:txBody>
      </p:sp>
    </p:spTree>
    <p:extLst>
      <p:ext uri="{BB962C8B-B14F-4D97-AF65-F5344CB8AC3E}">
        <p14:creationId xmlns:p14="http://schemas.microsoft.com/office/powerpoint/2010/main" val="287490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21</a:t>
            </a:fld>
            <a:endParaRPr lang="en-US"/>
          </a:p>
        </p:txBody>
      </p:sp>
    </p:spTree>
    <p:extLst>
      <p:ext uri="{BB962C8B-B14F-4D97-AF65-F5344CB8AC3E}">
        <p14:creationId xmlns:p14="http://schemas.microsoft.com/office/powerpoint/2010/main" val="151328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22</a:t>
            </a:fld>
            <a:endParaRPr lang="en-US"/>
          </a:p>
        </p:txBody>
      </p:sp>
    </p:spTree>
    <p:extLst>
      <p:ext uri="{BB962C8B-B14F-4D97-AF65-F5344CB8AC3E}">
        <p14:creationId xmlns:p14="http://schemas.microsoft.com/office/powerpoint/2010/main" val="409250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0084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23</a:t>
            </a:fld>
            <a:endParaRPr lang="en-US"/>
          </a:p>
        </p:txBody>
      </p:sp>
    </p:spTree>
    <p:extLst>
      <p:ext uri="{BB962C8B-B14F-4D97-AF65-F5344CB8AC3E}">
        <p14:creationId xmlns:p14="http://schemas.microsoft.com/office/powerpoint/2010/main" val="1820553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24</a:t>
            </a:fld>
            <a:endParaRPr lang="en-US"/>
          </a:p>
        </p:txBody>
      </p:sp>
    </p:spTree>
    <p:extLst>
      <p:ext uri="{BB962C8B-B14F-4D97-AF65-F5344CB8AC3E}">
        <p14:creationId xmlns:p14="http://schemas.microsoft.com/office/powerpoint/2010/main" val="2118691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25</a:t>
            </a:fld>
            <a:endParaRPr lang="en-US"/>
          </a:p>
        </p:txBody>
      </p:sp>
    </p:spTree>
    <p:extLst>
      <p:ext uri="{BB962C8B-B14F-4D97-AF65-F5344CB8AC3E}">
        <p14:creationId xmlns:p14="http://schemas.microsoft.com/office/powerpoint/2010/main" val="3916840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573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3</a:t>
            </a:fld>
            <a:endParaRPr lang="en-US"/>
          </a:p>
        </p:txBody>
      </p:sp>
    </p:spTree>
    <p:extLst>
      <p:ext uri="{BB962C8B-B14F-4D97-AF65-F5344CB8AC3E}">
        <p14:creationId xmlns:p14="http://schemas.microsoft.com/office/powerpoint/2010/main" val="154594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Font typeface="+mj-lt"/>
              <a:buNone/>
            </a:pPr>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4</a:t>
            </a:fld>
            <a:endParaRPr lang="en-US"/>
          </a:p>
        </p:txBody>
      </p:sp>
    </p:spTree>
    <p:extLst>
      <p:ext uri="{BB962C8B-B14F-4D97-AF65-F5344CB8AC3E}">
        <p14:creationId xmlns:p14="http://schemas.microsoft.com/office/powerpoint/2010/main" val="403640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5</a:t>
            </a:fld>
            <a:endParaRPr lang="en-US"/>
          </a:p>
        </p:txBody>
      </p:sp>
    </p:spTree>
    <p:extLst>
      <p:ext uri="{BB962C8B-B14F-4D97-AF65-F5344CB8AC3E}">
        <p14:creationId xmlns:p14="http://schemas.microsoft.com/office/powerpoint/2010/main" val="181169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6</a:t>
            </a:fld>
            <a:endParaRPr lang="en-US"/>
          </a:p>
        </p:txBody>
      </p:sp>
    </p:spTree>
    <p:extLst>
      <p:ext uri="{BB962C8B-B14F-4D97-AF65-F5344CB8AC3E}">
        <p14:creationId xmlns:p14="http://schemas.microsoft.com/office/powerpoint/2010/main" val="70500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8</a:t>
            </a:fld>
            <a:endParaRPr lang="en-US"/>
          </a:p>
        </p:txBody>
      </p:sp>
    </p:spTree>
    <p:extLst>
      <p:ext uri="{BB962C8B-B14F-4D97-AF65-F5344CB8AC3E}">
        <p14:creationId xmlns:p14="http://schemas.microsoft.com/office/powerpoint/2010/main" val="19141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9</a:t>
            </a:fld>
            <a:endParaRPr lang="en-US"/>
          </a:p>
        </p:txBody>
      </p:sp>
    </p:spTree>
    <p:extLst>
      <p:ext uri="{BB962C8B-B14F-4D97-AF65-F5344CB8AC3E}">
        <p14:creationId xmlns:p14="http://schemas.microsoft.com/office/powerpoint/2010/main" val="116753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7A843-201D-F241-9A75-1B85E7914B48}" type="slidenum">
              <a:rPr lang="en-US" smtClean="0"/>
              <a:t>10</a:t>
            </a:fld>
            <a:endParaRPr lang="en-US"/>
          </a:p>
        </p:txBody>
      </p:sp>
    </p:spTree>
    <p:extLst>
      <p:ext uri="{BB962C8B-B14F-4D97-AF65-F5344CB8AC3E}">
        <p14:creationId xmlns:p14="http://schemas.microsoft.com/office/powerpoint/2010/main" val="238842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47475" y="2003893"/>
            <a:ext cx="3392774" cy="1159799"/>
          </a:xfrm>
          <a:prstGeom prst="rect">
            <a:avLst/>
          </a:prstGeom>
        </p:spPr>
        <p:txBody>
          <a:bodyPr lIns="91425" tIns="91425" rIns="91425" bIns="91425" anchor="b" anchorCtr="0"/>
          <a:lstStyle>
            <a:lvl1pPr lvl="0">
              <a:spcBef>
                <a:spcPts val="0"/>
              </a:spcBef>
              <a:buSzPct val="100000"/>
              <a:defRPr sz="2700"/>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endParaRPr/>
          </a:p>
        </p:txBody>
      </p:sp>
      <p:cxnSp>
        <p:nvCxnSpPr>
          <p:cNvPr id="10" name="Shape 10"/>
          <p:cNvCxnSpPr/>
          <p:nvPr/>
        </p:nvCxnSpPr>
        <p:spPr>
          <a:xfrm>
            <a:off x="-4518" y="3676511"/>
            <a:ext cx="68714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838465" y="3393005"/>
            <a:ext cx="425249" cy="566999"/>
          </a:xfrm>
          <a:prstGeom prst="ellipse">
            <a:avLst/>
          </a:prstGeom>
          <a:solidFill>
            <a:srgbClr val="FFCD00"/>
          </a:solidFill>
          <a:ln>
            <a:noFill/>
          </a:ln>
        </p:spPr>
        <p:txBody>
          <a:bodyPr lIns="68569" tIns="68569" rIns="68569" bIns="68569" anchor="ctr" anchorCtr="0">
            <a:noAutofit/>
          </a:bodyPr>
          <a:lstStyle/>
          <a:p>
            <a:pPr lvl="0">
              <a:spcBef>
                <a:spcPts val="0"/>
              </a:spcBef>
              <a:buNone/>
            </a:pPr>
            <a:endParaRPr sz="105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2C3EF-F326-4183-9724-6EFD1D7849D6}" type="datetime1">
              <a:rPr lang="en-US" altLang="zh-TW"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00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4A4F2-8EC5-4860-B0D3-4B522DB99F6C}" type="datetime1">
              <a:rPr lang="en-US" altLang="zh-TW"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614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855990-C19B-4D64-BF39-62A73126F7B2}"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28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0417C-89D1-4794-8C1A-9841344B51A5}"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15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5669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19"/>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01320-226F-4860-BB33-D49481655BF5}"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4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9A5CB-2660-4D7A-A4ED-B6818CABFED0}"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32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A89351-D2CC-42DC-A929-22FB68A9531C}"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32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0ACD3-F38B-4AC2-9AE4-091E725BB6C5}" type="datetime1">
              <a:rPr lang="en-US" altLang="zh-TW"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53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18A988-B0D6-4614-939C-B566F79CBA67}" type="datetime1">
              <a:rPr lang="en-US" altLang="zh-TW" smtClean="0">
                <a:solidFill>
                  <a:prstClr val="black">
                    <a:tint val="75000"/>
                  </a:prstClr>
                </a:solidFill>
              </a:rPr>
              <a:pPr/>
              <a:t>4/10/2018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17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49FF-61DC-4C2B-99BB-49F28517F3A4}" type="datetime1">
              <a:rPr lang="en-US" altLang="zh-TW" smtClean="0">
                <a:solidFill>
                  <a:prstClr val="black">
                    <a:tint val="75000"/>
                  </a:prstClr>
                </a:solidFill>
              </a:rPr>
              <a:pPr/>
              <a:t>4/10/2018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27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454F4-EFEC-4934-B9DE-0AB79B878DEA}" type="datetime1">
              <a:rPr lang="en-US" altLang="zh-TW" smtClean="0">
                <a:solidFill>
                  <a:prstClr val="black">
                    <a:tint val="75000"/>
                  </a:prstClr>
                </a:solidFill>
              </a:rPr>
              <a:pPr/>
              <a:t>4/10/2018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464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035938" y="1616470"/>
            <a:ext cx="5107275"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035938" y="937121"/>
            <a:ext cx="5107275"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200151"/>
            <a:ext cx="61722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4767263"/>
            <a:ext cx="16002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EC68FFC1-2F8E-4DDD-9E29-673D6FED0FA2}" type="datetime1">
              <a:rPr lang="en-US" altLang="zh-TW" kern="1200" smtClean="0">
                <a:solidFill>
                  <a:prstClr val="black">
                    <a:tint val="75000"/>
                  </a:prstClr>
                </a:solidFill>
                <a:latin typeface="Calibri"/>
                <a:ea typeface="新細明體"/>
                <a:cs typeface="+mn-cs"/>
              </a:rPr>
              <a:pPr defTabSz="685800"/>
              <a:t>4/10/2018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B6F15528-21DE-4FAA-801E-634DDDAF4B2B}" type="slidenum">
              <a:rPr lang="en-US" kern="1200" smtClean="0">
                <a:solidFill>
                  <a:prstClr val="black">
                    <a:tint val="75000"/>
                  </a:prstClr>
                </a:solidFill>
                <a:latin typeface="Calibri"/>
                <a:ea typeface="+mn-ea"/>
                <a:cs typeface="+mn-cs"/>
              </a:rPr>
              <a:pPr defTabSz="68580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8457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65906"/>
            <a:ext cx="6858000" cy="807914"/>
          </a:xfrm>
          <a:prstGeom prst="rect">
            <a:avLst/>
          </a:prstGeom>
          <a:noFill/>
        </p:spPr>
        <p:txBody>
          <a:bodyPr wrap="square" lIns="68579" tIns="34289" rIns="68579" bIns="34289" rtlCol="0">
            <a:spAutoFit/>
          </a:bodyPr>
          <a:lstStyle/>
          <a:p>
            <a:pPr algn="ctr" defTabSz="685783"/>
            <a:r>
              <a:rPr lang="en-US" sz="2400" b="1" kern="1200" dirty="0">
                <a:solidFill>
                  <a:prstClr val="black"/>
                </a:solidFill>
                <a:latin typeface="Century" panose="02040604050505020304" pitchFamily="18" charset="0"/>
                <a:ea typeface="+mn-ea"/>
                <a:cs typeface="+mn-cs"/>
              </a:rPr>
              <a:t>Library Leadership in Teaching, </a:t>
            </a:r>
          </a:p>
          <a:p>
            <a:pPr algn="ctr" defTabSz="685783"/>
            <a:r>
              <a:rPr lang="en-US" sz="2400" b="1" kern="1200" dirty="0">
                <a:solidFill>
                  <a:prstClr val="black"/>
                </a:solidFill>
                <a:latin typeface="Century" panose="02040604050505020304" pitchFamily="18" charset="0"/>
                <a:ea typeface="+mn-ea"/>
                <a:cs typeface="+mn-cs"/>
              </a:rPr>
              <a:t>Learning and Research</a:t>
            </a:r>
            <a:endParaRPr lang="zh-TW" altLang="en-US" sz="2400" b="1" kern="1200" dirty="0">
              <a:solidFill>
                <a:prstClr val="black"/>
              </a:solidFill>
              <a:latin typeface="Century" pitchFamily="18" charset="0"/>
              <a:ea typeface="新細明體"/>
              <a:cs typeface="Narkisim" pitchFamily="34" charset="-79"/>
            </a:endParaRPr>
          </a:p>
        </p:txBody>
      </p:sp>
      <p:sp>
        <p:nvSpPr>
          <p:cNvPr id="8" name="TextBox 7"/>
          <p:cNvSpPr txBox="1"/>
          <p:nvPr/>
        </p:nvSpPr>
        <p:spPr>
          <a:xfrm>
            <a:off x="0" y="2083654"/>
            <a:ext cx="6858000" cy="346249"/>
          </a:xfrm>
          <a:prstGeom prst="rect">
            <a:avLst/>
          </a:prstGeom>
          <a:noFill/>
        </p:spPr>
        <p:txBody>
          <a:bodyPr wrap="square" lIns="68579" tIns="34289" rIns="68579" bIns="34289" rtlCol="0">
            <a:spAutoFit/>
          </a:bodyPr>
          <a:lstStyle/>
          <a:p>
            <a:pPr algn="ctr" defTabSz="685783"/>
            <a:r>
              <a:rPr lang="en-US" altLang="zh-TW" sz="1800" kern="1200" dirty="0">
                <a:solidFill>
                  <a:prstClr val="black"/>
                </a:solidFill>
                <a:latin typeface="Century" pitchFamily="18" charset="0"/>
                <a:ea typeface="新細明體"/>
                <a:cs typeface="Narkisim" pitchFamily="34" charset="-79"/>
              </a:rPr>
              <a:t>Dianne </a:t>
            </a:r>
            <a:r>
              <a:rPr lang="en-US" altLang="zh-TW" sz="1800" kern="1200" dirty="0" err="1">
                <a:solidFill>
                  <a:prstClr val="black"/>
                </a:solidFill>
                <a:latin typeface="Century" pitchFamily="18" charset="0"/>
                <a:ea typeface="新細明體"/>
                <a:cs typeface="Narkisim" pitchFamily="34" charset="-79"/>
              </a:rPr>
              <a:t>Cmor</a:t>
            </a:r>
            <a:endParaRPr lang="zh-TW" altLang="en-US" kern="1200" dirty="0">
              <a:solidFill>
                <a:prstClr val="black"/>
              </a:solidFill>
              <a:latin typeface="Century" pitchFamily="18" charset="0"/>
              <a:ea typeface="新細明體"/>
              <a:cs typeface="Narkisim" pitchFamily="34" charset="-79"/>
            </a:endParaRPr>
          </a:p>
        </p:txBody>
      </p:sp>
      <p:sp>
        <p:nvSpPr>
          <p:cNvPr id="6" name="TextBox 5"/>
          <p:cNvSpPr txBox="1"/>
          <p:nvPr/>
        </p:nvSpPr>
        <p:spPr>
          <a:xfrm>
            <a:off x="0" y="571501"/>
            <a:ext cx="6858000" cy="334706"/>
          </a:xfrm>
          <a:prstGeom prst="rect">
            <a:avLst/>
          </a:prstGeom>
          <a:noFill/>
        </p:spPr>
        <p:txBody>
          <a:bodyPr wrap="square" lIns="68579" tIns="34289" rIns="68579" bIns="34289" rtlCol="0">
            <a:spAutoFit/>
          </a:bodyPr>
          <a:lstStyle/>
          <a:p>
            <a:pPr algn="ctr" defTabSz="685783"/>
            <a:r>
              <a:rPr lang="en-US" sz="1700" b="1" kern="1200" dirty="0">
                <a:solidFill>
                  <a:prstClr val="black"/>
                </a:solidFill>
                <a:latin typeface="Century" panose="02040604050505020304" pitchFamily="18" charset="0"/>
                <a:ea typeface="+mn-ea"/>
                <a:cs typeface="+mn-cs"/>
              </a:rPr>
              <a:t>Session 4</a:t>
            </a:r>
            <a:endParaRPr lang="zh-TW" altLang="en-US" sz="1700" b="1" kern="1200" dirty="0">
              <a:solidFill>
                <a:prstClr val="black"/>
              </a:solidFill>
              <a:latin typeface="Century" pitchFamily="18" charset="0"/>
              <a:ea typeface="新細明體"/>
              <a:cs typeface="Narkisim" pitchFamily="34" charset="-79"/>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5636"/>
            <a:ext cx="6858000" cy="1477815"/>
          </a:xfrm>
          <a:prstGeom prst="rect">
            <a:avLst/>
          </a:prstGeom>
        </p:spPr>
      </p:pic>
    </p:spTree>
    <p:extLst>
      <p:ext uri="{BB962C8B-B14F-4D97-AF65-F5344CB8AC3E}">
        <p14:creationId xmlns:p14="http://schemas.microsoft.com/office/powerpoint/2010/main" val="1250823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18" y="1235699"/>
            <a:ext cx="5107275" cy="3112200"/>
          </a:xfrm>
        </p:spPr>
        <p:txBody>
          <a:bodyPr>
            <a:normAutofit fontScale="92500" lnSpcReduction="20000"/>
          </a:bodyPr>
          <a:lstStyle/>
          <a:p>
            <a:endParaRPr lang="en-US" sz="750" dirty="0"/>
          </a:p>
          <a:p>
            <a:pPr marL="471488" indent="-385763"/>
            <a:r>
              <a:rPr lang="en-US" sz="2100" dirty="0">
                <a:solidFill>
                  <a:schemeClr val="bg1">
                    <a:lumMod val="75000"/>
                  </a:schemeClr>
                </a:solidFill>
              </a:rPr>
              <a:t>Identifying major trends in higher education research and learning</a:t>
            </a:r>
          </a:p>
          <a:p>
            <a:pPr marL="542925" indent="-457200"/>
            <a:r>
              <a:rPr lang="en-US" sz="2800" dirty="0"/>
              <a:t>Mapping major trends to </a:t>
            </a:r>
            <a:r>
              <a:rPr lang="en-US" sz="2800" dirty="0">
                <a:solidFill>
                  <a:srgbClr val="800000"/>
                </a:solidFill>
              </a:rPr>
              <a:t>local contexts and priorities</a:t>
            </a:r>
          </a:p>
          <a:p>
            <a:pPr marL="471488" indent="-385763"/>
            <a:r>
              <a:rPr lang="en-US" sz="2100" dirty="0">
                <a:solidFill>
                  <a:schemeClr val="bg1">
                    <a:lumMod val="75000"/>
                  </a:schemeClr>
                </a:solidFill>
              </a:rPr>
              <a:t>Developing expertise-based research and learning support services</a:t>
            </a:r>
          </a:p>
          <a:p>
            <a:pPr marL="471488" indent="-385763"/>
            <a:r>
              <a:rPr lang="en-US" sz="2100" dirty="0">
                <a:solidFill>
                  <a:schemeClr val="bg1">
                    <a:lumMod val="75000"/>
                  </a:schemeClr>
                </a:solidFill>
              </a:rPr>
              <a:t>Embracing leadership opportunities/responsibilities in research and learning</a:t>
            </a:r>
          </a:p>
          <a:p>
            <a:pPr marL="428625" indent="-342900">
              <a:buFont typeface="+mj-lt"/>
              <a:buAutoNum type="arabicPeriod"/>
            </a:pPr>
            <a:endParaRPr lang="en-US" dirty="0">
              <a:solidFill>
                <a:schemeClr val="bg1">
                  <a:lumMod val="75000"/>
                </a:schemeClr>
              </a:solidFill>
            </a:endParaRPr>
          </a:p>
          <a:p>
            <a:endParaRPr lang="en-US" dirty="0"/>
          </a:p>
          <a:p>
            <a:endParaRPr lang="en-US" dirty="0"/>
          </a:p>
          <a:p>
            <a:endParaRPr lang="en-US" dirty="0"/>
          </a:p>
        </p:txBody>
      </p:sp>
      <p:cxnSp>
        <p:nvCxnSpPr>
          <p:cNvPr id="4" name="Shape 124">
            <a:extLst>
              <a:ext uri="{FF2B5EF4-FFF2-40B4-BE49-F238E27FC236}">
                <a16:creationId xmlns="" xmlns:a16="http://schemas.microsoft.com/office/drawing/2014/main" id="{714A02AE-3EF0-EB4E-89AA-A0E2BECFE771}"/>
              </a:ext>
            </a:extLst>
          </p:cNvPr>
          <p:cNvCxnSpPr/>
          <p:nvPr/>
        </p:nvCxnSpPr>
        <p:spPr>
          <a:xfrm>
            <a:off x="-13499" y="911304"/>
            <a:ext cx="6871499" cy="0"/>
          </a:xfrm>
          <a:prstGeom prst="straightConnector1">
            <a:avLst/>
          </a:prstGeom>
          <a:noFill/>
          <a:ln w="9525" cap="flat" cmpd="sng">
            <a:solidFill>
              <a:srgbClr val="CCCCCC"/>
            </a:solidFill>
            <a:prstDash val="solid"/>
            <a:round/>
            <a:headEnd type="none" w="lg" len="lg"/>
            <a:tailEnd type="none" w="lg" len="lg"/>
          </a:ln>
        </p:spPr>
      </p:cxnSp>
      <p:sp>
        <p:nvSpPr>
          <p:cNvPr id="5" name="Title 1">
            <a:extLst>
              <a:ext uri="{FF2B5EF4-FFF2-40B4-BE49-F238E27FC236}">
                <a16:creationId xmlns="" xmlns:a16="http://schemas.microsoft.com/office/drawing/2014/main" id="{9E55E914-D685-F34E-B476-62BE0429117B}"/>
              </a:ext>
            </a:extLst>
          </p:cNvPr>
          <p:cNvSpPr txBox="1">
            <a:spLocks/>
          </p:cNvSpPr>
          <p:nvPr/>
        </p:nvSpPr>
        <p:spPr>
          <a:xfrm>
            <a:off x="1309271" y="455417"/>
            <a:ext cx="4643442" cy="43559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US" sz="2800" dirty="0"/>
              <a:t>Outline </a:t>
            </a:r>
          </a:p>
        </p:txBody>
      </p:sp>
      <p:sp>
        <p:nvSpPr>
          <p:cNvPr id="7" name="Shape 101">
            <a:extLst>
              <a:ext uri="{FF2B5EF4-FFF2-40B4-BE49-F238E27FC236}">
                <a16:creationId xmlns="" xmlns:a16="http://schemas.microsoft.com/office/drawing/2014/main" id="{15B9DE61-4345-D648-9E6C-90E49042E813}"/>
              </a:ext>
            </a:extLst>
          </p:cNvPr>
          <p:cNvSpPr/>
          <p:nvPr/>
        </p:nvSpPr>
        <p:spPr>
          <a:xfrm>
            <a:off x="172887" y="114670"/>
            <a:ext cx="1129364" cy="986062"/>
          </a:xfrm>
          <a:prstGeom prst="ellipse">
            <a:avLst/>
          </a:prstGeom>
          <a:solidFill>
            <a:srgbClr val="7890A4">
              <a:alpha val="85000"/>
            </a:srgbClr>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8" name="Shape 104">
            <a:extLst>
              <a:ext uri="{FF2B5EF4-FFF2-40B4-BE49-F238E27FC236}">
                <a16:creationId xmlns="" xmlns:a16="http://schemas.microsoft.com/office/drawing/2014/main" id="{C2493E9E-D1F3-114C-A837-37E35DD36BE8}"/>
              </a:ext>
            </a:extLst>
          </p:cNvPr>
          <p:cNvGrpSpPr/>
          <p:nvPr/>
        </p:nvGrpSpPr>
        <p:grpSpPr>
          <a:xfrm>
            <a:off x="468793" y="255589"/>
            <a:ext cx="508001" cy="655715"/>
            <a:chOff x="2594050" y="1631825"/>
            <a:chExt cx="439625" cy="439625"/>
          </a:xfrm>
        </p:grpSpPr>
        <p:sp>
          <p:nvSpPr>
            <p:cNvPr id="9" name="Shape 105">
              <a:extLst>
                <a:ext uri="{FF2B5EF4-FFF2-40B4-BE49-F238E27FC236}">
                  <a16:creationId xmlns="" xmlns:a16="http://schemas.microsoft.com/office/drawing/2014/main" id="{69AF1FDD-0762-1D4E-A0E9-940119CB43B6}"/>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6">
              <a:extLst>
                <a:ext uri="{FF2B5EF4-FFF2-40B4-BE49-F238E27FC236}">
                  <a16:creationId xmlns="" xmlns:a16="http://schemas.microsoft.com/office/drawing/2014/main" id="{C8A01F1B-63DD-B74F-B453-9200CB40BCD5}"/>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07">
              <a:extLst>
                <a:ext uri="{FF2B5EF4-FFF2-40B4-BE49-F238E27FC236}">
                  <a16:creationId xmlns="" xmlns:a16="http://schemas.microsoft.com/office/drawing/2014/main" id="{0F94CA48-F15F-5840-8B33-BE704173BE16}"/>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08">
              <a:extLst>
                <a:ext uri="{FF2B5EF4-FFF2-40B4-BE49-F238E27FC236}">
                  <a16:creationId xmlns="" xmlns:a16="http://schemas.microsoft.com/office/drawing/2014/main" id="{69A10C0C-651D-4B41-B20B-14EC3B88E2B8}"/>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89610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38" y="311242"/>
            <a:ext cx="5107275" cy="435599"/>
          </a:xfrm>
        </p:spPr>
        <p:txBody>
          <a:bodyPr/>
          <a:lstStyle/>
          <a:p>
            <a:r>
              <a:rPr lang="en-US" sz="2400" dirty="0"/>
              <a:t>Local contexts for broad trends</a:t>
            </a:r>
          </a:p>
        </p:txBody>
      </p:sp>
      <p:sp>
        <p:nvSpPr>
          <p:cNvPr id="3" name="Content Placeholder 2"/>
          <p:cNvSpPr>
            <a:spLocks noGrp="1"/>
          </p:cNvSpPr>
          <p:nvPr>
            <p:ph idx="1"/>
          </p:nvPr>
        </p:nvSpPr>
        <p:spPr>
          <a:xfrm>
            <a:off x="210438" y="1127312"/>
            <a:ext cx="4018662" cy="3600450"/>
          </a:xfrm>
        </p:spPr>
        <p:txBody>
          <a:bodyPr/>
          <a:lstStyle/>
          <a:p>
            <a:pPr>
              <a:buNone/>
            </a:pPr>
            <a:r>
              <a:rPr lang="en-US" sz="2100" dirty="0"/>
              <a:t>Each of our institutions and communities are unique in some ways, though all affected by </a:t>
            </a:r>
            <a:r>
              <a:rPr lang="en-US" sz="2100" dirty="0">
                <a:solidFill>
                  <a:schemeClr val="accent6"/>
                </a:solidFill>
              </a:rPr>
              <a:t>global trends</a:t>
            </a:r>
          </a:p>
          <a:p>
            <a:endParaRPr lang="en-US" sz="2100" dirty="0"/>
          </a:p>
          <a:p>
            <a:pPr>
              <a:buNone/>
            </a:pPr>
            <a:r>
              <a:rPr lang="en-US" sz="2100" dirty="0"/>
              <a:t>Equally important to being knowledgeable about global trends, is having </a:t>
            </a:r>
            <a:r>
              <a:rPr lang="en-US" sz="2100" dirty="0">
                <a:solidFill>
                  <a:srgbClr val="800000"/>
                </a:solidFill>
              </a:rPr>
              <a:t>local insight </a:t>
            </a:r>
            <a:r>
              <a:rPr lang="en-US" sz="2100" dirty="0"/>
              <a:t>into unique challenges and goals</a:t>
            </a:r>
          </a:p>
          <a:p>
            <a:pPr marL="85725">
              <a:buNone/>
            </a:pPr>
            <a:endParaRPr lang="en-US" dirty="0"/>
          </a:p>
        </p:txBody>
      </p:sp>
      <p:pic>
        <p:nvPicPr>
          <p:cNvPr id="4" name="Picture 3"/>
          <p:cNvPicPr>
            <a:picLocks noChangeAspect="1"/>
          </p:cNvPicPr>
          <p:nvPr/>
        </p:nvPicPr>
        <p:blipFill rotWithShape="1">
          <a:blip r:embed="rId2"/>
          <a:srcRect l="33702" t="9119" r="32925" b="7707"/>
          <a:stretch/>
        </p:blipFill>
        <p:spPr>
          <a:xfrm>
            <a:off x="4229100" y="1127312"/>
            <a:ext cx="2425700" cy="3393888"/>
          </a:xfrm>
          <a:prstGeom prst="rect">
            <a:avLst/>
          </a:prstGeom>
        </p:spPr>
      </p:pic>
      <p:cxnSp>
        <p:nvCxnSpPr>
          <p:cNvPr id="5" name="Shape 124">
            <a:extLst>
              <a:ext uri="{FF2B5EF4-FFF2-40B4-BE49-F238E27FC236}">
                <a16:creationId xmlns="" xmlns:a16="http://schemas.microsoft.com/office/drawing/2014/main" id="{5570381C-4231-6240-9B64-E418DDFA1AE8}"/>
              </a:ext>
            </a:extLst>
          </p:cNvPr>
          <p:cNvCxnSpPr/>
          <p:nvPr/>
        </p:nvCxnSpPr>
        <p:spPr>
          <a:xfrm>
            <a:off x="-13499" y="841826"/>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92204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88849" y="3149600"/>
            <a:ext cx="2969151" cy="1993900"/>
          </a:xfrm>
          <a:prstGeom prst="rect">
            <a:avLst/>
          </a:prstGeom>
        </p:spPr>
      </p:pic>
      <p:sp>
        <p:nvSpPr>
          <p:cNvPr id="2" name="Title 1"/>
          <p:cNvSpPr>
            <a:spLocks noGrp="1"/>
          </p:cNvSpPr>
          <p:nvPr>
            <p:ph type="title"/>
          </p:nvPr>
        </p:nvSpPr>
        <p:spPr>
          <a:xfrm>
            <a:off x="139701" y="378104"/>
            <a:ext cx="6598416" cy="435599"/>
          </a:xfrm>
        </p:spPr>
        <p:txBody>
          <a:bodyPr/>
          <a:lstStyle/>
          <a:p>
            <a:r>
              <a:rPr lang="en-US" dirty="0"/>
              <a:t>Exercise #2</a:t>
            </a:r>
            <a:r>
              <a:rPr lang="en-US" sz="2400" dirty="0"/>
              <a:t/>
            </a:r>
            <a:br>
              <a:rPr lang="en-US" sz="2400" dirty="0"/>
            </a:br>
            <a:r>
              <a:rPr lang="en-US" sz="2400" dirty="0"/>
              <a:t>Local contexts for research and learning</a:t>
            </a:r>
          </a:p>
        </p:txBody>
      </p:sp>
      <p:sp>
        <p:nvSpPr>
          <p:cNvPr id="3" name="Content Placeholder 2"/>
          <p:cNvSpPr>
            <a:spLocks noGrp="1"/>
          </p:cNvSpPr>
          <p:nvPr>
            <p:ph idx="1"/>
          </p:nvPr>
        </p:nvSpPr>
        <p:spPr>
          <a:xfrm>
            <a:off x="342901" y="1200150"/>
            <a:ext cx="5541443" cy="3600450"/>
          </a:xfrm>
        </p:spPr>
        <p:txBody>
          <a:bodyPr>
            <a:normAutofit/>
          </a:bodyPr>
          <a:lstStyle/>
          <a:p>
            <a:pPr>
              <a:buNone/>
            </a:pPr>
            <a:r>
              <a:rPr lang="en-US" sz="2100" b="1" dirty="0"/>
              <a:t>GROUP</a:t>
            </a:r>
            <a:r>
              <a:rPr lang="en-US" sz="2100" dirty="0"/>
              <a:t>: What strategies might you use to learn about the priorities and challenges of your own institution re: learning and research?  Create a group list</a:t>
            </a:r>
          </a:p>
          <a:p>
            <a:endParaRPr lang="en-US" sz="2100" dirty="0"/>
          </a:p>
          <a:p>
            <a:pPr>
              <a:buNone/>
            </a:pPr>
            <a:r>
              <a:rPr lang="en-US" sz="2100" b="1" dirty="0"/>
              <a:t>PAIRS</a:t>
            </a:r>
            <a:r>
              <a:rPr lang="en-US" sz="2100" dirty="0"/>
              <a:t>: Share one specific local priority for learning and one specific local priority for research at your institution</a:t>
            </a:r>
          </a:p>
        </p:txBody>
      </p:sp>
      <p:cxnSp>
        <p:nvCxnSpPr>
          <p:cNvPr id="5" name="Shape 124">
            <a:extLst>
              <a:ext uri="{FF2B5EF4-FFF2-40B4-BE49-F238E27FC236}">
                <a16:creationId xmlns="" xmlns:a16="http://schemas.microsoft.com/office/drawing/2014/main" id="{A7F77012-FAB1-E14C-9237-26C3A1D863EB}"/>
              </a:ext>
            </a:extLst>
          </p:cNvPr>
          <p:cNvCxnSpPr/>
          <p:nvPr/>
        </p:nvCxnSpPr>
        <p:spPr>
          <a:xfrm>
            <a:off x="-13499" y="1006926"/>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91998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94792"/>
            <a:ext cx="6532883" cy="651298"/>
          </a:xfrm>
        </p:spPr>
        <p:txBody>
          <a:bodyPr/>
          <a:lstStyle/>
          <a:p>
            <a:r>
              <a:rPr lang="en-US" sz="2400" dirty="0"/>
              <a:t>Staying in tune with local priorities</a:t>
            </a:r>
          </a:p>
        </p:txBody>
      </p:sp>
      <p:sp>
        <p:nvSpPr>
          <p:cNvPr id="3" name="Content Placeholder 2"/>
          <p:cNvSpPr>
            <a:spLocks noGrp="1"/>
          </p:cNvSpPr>
          <p:nvPr>
            <p:ph idx="1"/>
          </p:nvPr>
        </p:nvSpPr>
        <p:spPr>
          <a:xfrm>
            <a:off x="327258" y="925928"/>
            <a:ext cx="6189983" cy="3600450"/>
          </a:xfrm>
        </p:spPr>
        <p:txBody>
          <a:bodyPr/>
          <a:lstStyle/>
          <a:p>
            <a:pPr marL="85725">
              <a:buNone/>
            </a:pPr>
            <a:r>
              <a:rPr lang="en-US" sz="2100" b="1" dirty="0">
                <a:solidFill>
                  <a:schemeClr val="accent6"/>
                </a:solidFill>
              </a:rPr>
              <a:t>MUST start beyond library priorities</a:t>
            </a:r>
          </a:p>
          <a:p>
            <a:pPr marL="85725">
              <a:buNone/>
            </a:pPr>
            <a:endParaRPr lang="en-US" sz="1000" dirty="0"/>
          </a:p>
          <a:p>
            <a:pPr marL="342900" indent="-342900">
              <a:buFont typeface="Wingdings" pitchFamily="2" charset="2"/>
              <a:buChar char="§"/>
            </a:pPr>
            <a:r>
              <a:rPr lang="en-US" sz="2100" dirty="0"/>
              <a:t>Strategic institutional documents</a:t>
            </a:r>
          </a:p>
          <a:p>
            <a:pPr marL="342900" indent="-342900">
              <a:buFont typeface="Wingdings" pitchFamily="2" charset="2"/>
              <a:buChar char="§"/>
            </a:pPr>
            <a:r>
              <a:rPr lang="en-US" sz="2100" dirty="0"/>
              <a:t>Communications from ‘top dogs’</a:t>
            </a:r>
          </a:p>
          <a:p>
            <a:pPr marL="342900" indent="-342900">
              <a:buFont typeface="Wingdings" pitchFamily="2" charset="2"/>
              <a:buChar char="§"/>
            </a:pPr>
            <a:r>
              <a:rPr lang="en-US" sz="2100" dirty="0"/>
              <a:t>Seek memberships on committees</a:t>
            </a:r>
          </a:p>
          <a:p>
            <a:pPr marL="342900" indent="-342900">
              <a:buFont typeface="Wingdings" pitchFamily="2" charset="2"/>
              <a:buChar char="§"/>
            </a:pPr>
            <a:r>
              <a:rPr lang="en-US" sz="2100" dirty="0"/>
              <a:t>Attend events; be a part of your community</a:t>
            </a:r>
          </a:p>
          <a:p>
            <a:pPr marL="342900" indent="-342900">
              <a:buFont typeface="Wingdings" pitchFamily="2" charset="2"/>
              <a:buChar char="§"/>
            </a:pPr>
            <a:r>
              <a:rPr lang="en-US" sz="2100" dirty="0"/>
              <a:t>Relationships with research office, teaching office, campus IT, student affairs, student bodies, etc.</a:t>
            </a:r>
          </a:p>
          <a:p>
            <a:endParaRPr lang="en-US" sz="2100" dirty="0"/>
          </a:p>
          <a:p>
            <a:endParaRPr lang="en-US" sz="2100" dirty="0"/>
          </a:p>
          <a:p>
            <a:endParaRPr lang="en-US" dirty="0"/>
          </a:p>
        </p:txBody>
      </p:sp>
      <p:pic>
        <p:nvPicPr>
          <p:cNvPr id="4" name="Picture 3"/>
          <p:cNvPicPr>
            <a:picLocks noChangeAspect="1"/>
          </p:cNvPicPr>
          <p:nvPr/>
        </p:nvPicPr>
        <p:blipFill rotWithShape="1">
          <a:blip r:embed="rId2"/>
          <a:srcRect l="14107" t="27165" r="5412" b="23938"/>
          <a:stretch/>
        </p:blipFill>
        <p:spPr>
          <a:xfrm>
            <a:off x="990193" y="4248143"/>
            <a:ext cx="1783778" cy="812801"/>
          </a:xfrm>
          <a:prstGeom prst="rect">
            <a:avLst/>
          </a:prstGeom>
        </p:spPr>
      </p:pic>
      <p:pic>
        <p:nvPicPr>
          <p:cNvPr id="5" name="Picture 4"/>
          <p:cNvPicPr>
            <a:picLocks noChangeAspect="1"/>
          </p:cNvPicPr>
          <p:nvPr/>
        </p:nvPicPr>
        <p:blipFill rotWithShape="1">
          <a:blip r:embed="rId3"/>
          <a:srcRect l="33702" t="9119" r="32925" b="7707"/>
          <a:stretch/>
        </p:blipFill>
        <p:spPr>
          <a:xfrm>
            <a:off x="2891465" y="3909257"/>
            <a:ext cx="880435" cy="1234244"/>
          </a:xfrm>
          <a:prstGeom prst="rect">
            <a:avLst/>
          </a:prstGeom>
        </p:spPr>
      </p:pic>
      <p:pic>
        <p:nvPicPr>
          <p:cNvPr id="6" name="Picture 5"/>
          <p:cNvPicPr>
            <a:picLocks noChangeAspect="1"/>
          </p:cNvPicPr>
          <p:nvPr/>
        </p:nvPicPr>
        <p:blipFill>
          <a:blip r:embed="rId4"/>
          <a:stretch>
            <a:fillRect/>
          </a:stretch>
        </p:blipFill>
        <p:spPr>
          <a:xfrm>
            <a:off x="3943470" y="3980419"/>
            <a:ext cx="1625996" cy="1091919"/>
          </a:xfrm>
          <a:prstGeom prst="rect">
            <a:avLst/>
          </a:prstGeom>
        </p:spPr>
      </p:pic>
      <p:cxnSp>
        <p:nvCxnSpPr>
          <p:cNvPr id="7" name="Shape 124">
            <a:extLst>
              <a:ext uri="{FF2B5EF4-FFF2-40B4-BE49-F238E27FC236}">
                <a16:creationId xmlns="" xmlns:a16="http://schemas.microsoft.com/office/drawing/2014/main" id="{524C5056-E561-B14A-9831-DD0336DCF003}"/>
              </a:ext>
            </a:extLst>
          </p:cNvPr>
          <p:cNvCxnSpPr/>
          <p:nvPr/>
        </p:nvCxnSpPr>
        <p:spPr>
          <a:xfrm>
            <a:off x="-13499" y="815835"/>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349896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6799"/>
            <a:ext cx="6305150" cy="3310901"/>
          </a:xfrm>
        </p:spPr>
        <p:txBody>
          <a:bodyPr>
            <a:normAutofit fontScale="85000" lnSpcReduction="10000"/>
          </a:bodyPr>
          <a:lstStyle/>
          <a:p>
            <a:endParaRPr lang="en-US" sz="750" dirty="0"/>
          </a:p>
          <a:p>
            <a:pPr marL="471488" indent="-385763"/>
            <a:r>
              <a:rPr lang="en-US" sz="2100" dirty="0">
                <a:solidFill>
                  <a:schemeClr val="bg1">
                    <a:lumMod val="75000"/>
                  </a:schemeClr>
                </a:solidFill>
              </a:rPr>
              <a:t>Identifying major trends in higher education research and learning</a:t>
            </a:r>
          </a:p>
          <a:p>
            <a:pPr marL="471488" indent="-385763"/>
            <a:r>
              <a:rPr lang="en-US" sz="2100" dirty="0">
                <a:solidFill>
                  <a:schemeClr val="bg1">
                    <a:lumMod val="75000"/>
                  </a:schemeClr>
                </a:solidFill>
              </a:rPr>
              <a:t>Mapping major trends to local contexts and priorities</a:t>
            </a:r>
          </a:p>
          <a:p>
            <a:pPr marL="542925" indent="-457200"/>
            <a:r>
              <a:rPr lang="en-US" sz="3000" dirty="0"/>
              <a:t>Developing </a:t>
            </a:r>
            <a:r>
              <a:rPr lang="en-US" sz="3000" dirty="0">
                <a:solidFill>
                  <a:srgbClr val="800000"/>
                </a:solidFill>
              </a:rPr>
              <a:t>expertise-based </a:t>
            </a:r>
            <a:r>
              <a:rPr lang="en-US" sz="3000" dirty="0"/>
              <a:t>research and learning support services</a:t>
            </a:r>
          </a:p>
          <a:p>
            <a:pPr marL="542925" indent="-457200"/>
            <a:r>
              <a:rPr lang="en-US" sz="3000" dirty="0">
                <a:solidFill>
                  <a:srgbClr val="800000"/>
                </a:solidFill>
              </a:rPr>
              <a:t>Embracing leadership </a:t>
            </a:r>
            <a:r>
              <a:rPr lang="en-US" sz="3000" dirty="0"/>
              <a:t>opportunities/responsibilities in research and learning</a:t>
            </a:r>
          </a:p>
          <a:p>
            <a:pPr marL="428625" indent="-342900">
              <a:buFont typeface="+mj-lt"/>
              <a:buAutoNum type="arabicPeriod"/>
            </a:pPr>
            <a:endParaRPr lang="en-US" dirty="0">
              <a:solidFill>
                <a:schemeClr val="bg1">
                  <a:lumMod val="75000"/>
                </a:schemeClr>
              </a:solidFill>
            </a:endParaRPr>
          </a:p>
          <a:p>
            <a:endParaRPr lang="en-US" dirty="0"/>
          </a:p>
          <a:p>
            <a:endParaRPr lang="en-US" dirty="0"/>
          </a:p>
          <a:p>
            <a:endParaRPr lang="en-US" dirty="0"/>
          </a:p>
        </p:txBody>
      </p:sp>
      <p:cxnSp>
        <p:nvCxnSpPr>
          <p:cNvPr id="4" name="Shape 124">
            <a:extLst>
              <a:ext uri="{FF2B5EF4-FFF2-40B4-BE49-F238E27FC236}">
                <a16:creationId xmlns="" xmlns:a16="http://schemas.microsoft.com/office/drawing/2014/main" id="{034070EC-2C84-F34F-8980-6EBAAE57D278}"/>
              </a:ext>
            </a:extLst>
          </p:cNvPr>
          <p:cNvCxnSpPr/>
          <p:nvPr/>
        </p:nvCxnSpPr>
        <p:spPr>
          <a:xfrm>
            <a:off x="-13499" y="911304"/>
            <a:ext cx="6871499" cy="0"/>
          </a:xfrm>
          <a:prstGeom prst="straightConnector1">
            <a:avLst/>
          </a:prstGeom>
          <a:noFill/>
          <a:ln w="9525" cap="flat" cmpd="sng">
            <a:solidFill>
              <a:srgbClr val="CCCCCC"/>
            </a:solidFill>
            <a:prstDash val="solid"/>
            <a:round/>
            <a:headEnd type="none" w="lg" len="lg"/>
            <a:tailEnd type="none" w="lg" len="lg"/>
          </a:ln>
        </p:spPr>
      </p:cxnSp>
      <p:sp>
        <p:nvSpPr>
          <p:cNvPr id="5" name="Title 1">
            <a:extLst>
              <a:ext uri="{FF2B5EF4-FFF2-40B4-BE49-F238E27FC236}">
                <a16:creationId xmlns="" xmlns:a16="http://schemas.microsoft.com/office/drawing/2014/main" id="{C7909E58-7EC1-CC45-890D-85E0BF4B3147}"/>
              </a:ext>
            </a:extLst>
          </p:cNvPr>
          <p:cNvSpPr txBox="1">
            <a:spLocks/>
          </p:cNvSpPr>
          <p:nvPr/>
        </p:nvSpPr>
        <p:spPr>
          <a:xfrm>
            <a:off x="1309271" y="470367"/>
            <a:ext cx="4643442" cy="43559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US" sz="2800" dirty="0"/>
              <a:t>Outline </a:t>
            </a:r>
          </a:p>
        </p:txBody>
      </p:sp>
      <p:sp>
        <p:nvSpPr>
          <p:cNvPr id="7" name="Shape 101">
            <a:extLst>
              <a:ext uri="{FF2B5EF4-FFF2-40B4-BE49-F238E27FC236}">
                <a16:creationId xmlns="" xmlns:a16="http://schemas.microsoft.com/office/drawing/2014/main" id="{0BA97986-40AA-BF45-9EEC-DBBF140889BA}"/>
              </a:ext>
            </a:extLst>
          </p:cNvPr>
          <p:cNvSpPr/>
          <p:nvPr/>
        </p:nvSpPr>
        <p:spPr>
          <a:xfrm>
            <a:off x="172887" y="114670"/>
            <a:ext cx="1129364" cy="986062"/>
          </a:xfrm>
          <a:prstGeom prst="ellipse">
            <a:avLst/>
          </a:prstGeom>
          <a:solidFill>
            <a:srgbClr val="7890A4">
              <a:alpha val="85000"/>
            </a:srgbClr>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8" name="Shape 104">
            <a:extLst>
              <a:ext uri="{FF2B5EF4-FFF2-40B4-BE49-F238E27FC236}">
                <a16:creationId xmlns="" xmlns:a16="http://schemas.microsoft.com/office/drawing/2014/main" id="{35976881-5E5D-3746-93BF-324E292EAD23}"/>
              </a:ext>
            </a:extLst>
          </p:cNvPr>
          <p:cNvGrpSpPr/>
          <p:nvPr/>
        </p:nvGrpSpPr>
        <p:grpSpPr>
          <a:xfrm>
            <a:off x="468793" y="255589"/>
            <a:ext cx="508001" cy="655715"/>
            <a:chOff x="2594050" y="1631825"/>
            <a:chExt cx="439625" cy="439625"/>
          </a:xfrm>
        </p:grpSpPr>
        <p:sp>
          <p:nvSpPr>
            <p:cNvPr id="9" name="Shape 105">
              <a:extLst>
                <a:ext uri="{FF2B5EF4-FFF2-40B4-BE49-F238E27FC236}">
                  <a16:creationId xmlns="" xmlns:a16="http://schemas.microsoft.com/office/drawing/2014/main" id="{A91EA5B6-D3A6-F241-9530-F75B89A2ABE8}"/>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6">
              <a:extLst>
                <a:ext uri="{FF2B5EF4-FFF2-40B4-BE49-F238E27FC236}">
                  <a16:creationId xmlns="" xmlns:a16="http://schemas.microsoft.com/office/drawing/2014/main" id="{50D074AD-287E-EB43-8502-655AA4D703DD}"/>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07">
              <a:extLst>
                <a:ext uri="{FF2B5EF4-FFF2-40B4-BE49-F238E27FC236}">
                  <a16:creationId xmlns="" xmlns:a16="http://schemas.microsoft.com/office/drawing/2014/main" id="{E47E3506-53C1-3347-9587-029B6197E211}"/>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08">
              <a:extLst>
                <a:ext uri="{FF2B5EF4-FFF2-40B4-BE49-F238E27FC236}">
                  <a16:creationId xmlns="" xmlns:a16="http://schemas.microsoft.com/office/drawing/2014/main" id="{DE76EA3E-6304-7C49-B58E-A577D462E67E}"/>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37657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13" y="86221"/>
            <a:ext cx="4779725" cy="435599"/>
          </a:xfrm>
        </p:spPr>
        <p:txBody>
          <a:bodyPr/>
          <a:lstStyle/>
          <a:p>
            <a:r>
              <a:rPr lang="en-US" sz="2400" dirty="0"/>
              <a:t>Example A - Data Management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5910996"/>
              </p:ext>
            </p:extLst>
          </p:nvPr>
        </p:nvGraphicFramePr>
        <p:xfrm>
          <a:off x="580613" y="598020"/>
          <a:ext cx="5715000" cy="4297680"/>
        </p:xfrm>
        <a:graphic>
          <a:graphicData uri="http://schemas.openxmlformats.org/drawingml/2006/table">
            <a:tbl>
              <a:tblPr firstRow="1" bandRow="1">
                <a:tableStyleId>{5C22544A-7EE6-4342-B048-85BDC9FD1C3A}</a:tableStyleId>
              </a:tblPr>
              <a:tblGrid>
                <a:gridCol w="2857500">
                  <a:extLst>
                    <a:ext uri="{9D8B030D-6E8A-4147-A177-3AD203B41FA5}">
                      <a16:colId xmlns="" xmlns:a16="http://schemas.microsoft.com/office/drawing/2014/main" val="20000"/>
                    </a:ext>
                  </a:extLst>
                </a:gridCol>
                <a:gridCol w="2857500">
                  <a:extLst>
                    <a:ext uri="{9D8B030D-6E8A-4147-A177-3AD203B41FA5}">
                      <a16:colId xmlns="" xmlns:a16="http://schemas.microsoft.com/office/drawing/2014/main" val="20001"/>
                    </a:ext>
                  </a:extLst>
                </a:gridCol>
              </a:tblGrid>
              <a:tr h="800100">
                <a:tc>
                  <a:txBody>
                    <a:bodyPr/>
                    <a:lstStyle/>
                    <a:p>
                      <a:r>
                        <a:rPr lang="en-US" sz="2400" dirty="0"/>
                        <a:t>EXPERT</a:t>
                      </a:r>
                      <a:r>
                        <a:rPr lang="en-US" sz="2400" baseline="0" dirty="0"/>
                        <a:t> SUPPORT</a:t>
                      </a:r>
                      <a:endParaRPr lang="en-US" sz="2400" dirty="0"/>
                    </a:p>
                  </a:txBody>
                  <a:tcPr marL="68580" marR="68580" marT="34290" marB="34290"/>
                </a:tc>
                <a:tc>
                  <a:txBody>
                    <a:bodyPr/>
                    <a:lstStyle/>
                    <a:p>
                      <a:endParaRPr lang="en-US" sz="2400" dirty="0"/>
                    </a:p>
                  </a:txBody>
                  <a:tcPr marL="68580" marR="68580" marT="34290" marB="34290"/>
                </a:tc>
                <a:extLst>
                  <a:ext uri="{0D108BD9-81ED-4DB2-BD59-A6C34878D82A}">
                    <a16:rowId xmlns="" xmlns:a16="http://schemas.microsoft.com/office/drawing/2014/main" val="10000"/>
                  </a:ext>
                </a:extLst>
              </a:tr>
              <a:tr h="3497580">
                <a:tc>
                  <a:txBody>
                    <a:bodyPr/>
                    <a:lstStyle/>
                    <a:p>
                      <a:pPr marL="0" indent="0">
                        <a:buFontTx/>
                        <a:buNone/>
                      </a:pPr>
                      <a:r>
                        <a:rPr lang="en-US" sz="1500" dirty="0"/>
                        <a:t>Keep abreast of Data management trends worldwide</a:t>
                      </a:r>
                    </a:p>
                    <a:p>
                      <a:pPr marL="0" indent="0">
                        <a:buFontTx/>
                        <a:buNone/>
                      </a:pPr>
                      <a:endParaRPr lang="en-US" sz="1500" dirty="0"/>
                    </a:p>
                    <a:p>
                      <a:pPr marL="0" indent="0">
                        <a:buFontTx/>
                        <a:buNone/>
                      </a:pPr>
                      <a:r>
                        <a:rPr lang="en-US" sz="1500" dirty="0"/>
                        <a:t>Awareness</a:t>
                      </a:r>
                      <a:r>
                        <a:rPr lang="en-US" sz="1500" baseline="0" dirty="0"/>
                        <a:t> of </a:t>
                      </a:r>
                      <a:r>
                        <a:rPr lang="en-US" sz="1500" dirty="0"/>
                        <a:t>University focus on research integrity</a:t>
                      </a:r>
                    </a:p>
                    <a:p>
                      <a:pPr marL="0" indent="0">
                        <a:buFontTx/>
                        <a:buNone/>
                      </a:pPr>
                      <a:endParaRPr lang="en-US" sz="1500" dirty="0"/>
                    </a:p>
                    <a:p>
                      <a:pPr marL="0" indent="0">
                        <a:buFontTx/>
                        <a:buNone/>
                      </a:pPr>
                      <a:r>
                        <a:rPr lang="en-US" sz="1500" dirty="0"/>
                        <a:t>University</a:t>
                      </a:r>
                      <a:r>
                        <a:rPr lang="en-US" sz="1500" baseline="0" dirty="0"/>
                        <a:t> research integrity committee – observer status </a:t>
                      </a:r>
                    </a:p>
                    <a:p>
                      <a:pPr marL="0" indent="0">
                        <a:buFontTx/>
                        <a:buNone/>
                      </a:pPr>
                      <a:endParaRPr lang="en-US" sz="1500" baseline="0" dirty="0"/>
                    </a:p>
                    <a:p>
                      <a:pPr marL="0" indent="0">
                        <a:buFontTx/>
                        <a:buNone/>
                      </a:pPr>
                      <a:r>
                        <a:rPr lang="en-US" sz="1500" baseline="0" dirty="0"/>
                        <a:t>Provide information about data management trends/issues with regard to research integrity</a:t>
                      </a:r>
                    </a:p>
                    <a:p>
                      <a:pPr marL="285750" indent="-285750">
                        <a:buFontTx/>
                        <a:buChar char="-"/>
                      </a:pPr>
                      <a:endParaRPr lang="en-US" sz="800" dirty="0"/>
                    </a:p>
                  </a:txBody>
                  <a:tcPr marL="68580" marR="68580" marT="34290" marB="34290"/>
                </a:tc>
                <a:tc>
                  <a:txBody>
                    <a:bodyPr/>
                    <a:lstStyle/>
                    <a:p>
                      <a:endParaRPr lang="en-US" sz="1500" dirty="0"/>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11414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11621"/>
            <a:ext cx="5107275" cy="435599"/>
          </a:xfrm>
        </p:spPr>
        <p:txBody>
          <a:bodyPr/>
          <a:lstStyle/>
          <a:p>
            <a:r>
              <a:rPr lang="en-US" sz="2400" dirty="0"/>
              <a:t>Example A - Data Management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5861581"/>
              </p:ext>
            </p:extLst>
          </p:nvPr>
        </p:nvGraphicFramePr>
        <p:xfrm>
          <a:off x="558800" y="610720"/>
          <a:ext cx="5736814" cy="4297680"/>
        </p:xfrm>
        <a:graphic>
          <a:graphicData uri="http://schemas.openxmlformats.org/drawingml/2006/table">
            <a:tbl>
              <a:tblPr firstRow="1" bandRow="1">
                <a:tableStyleId>{5C22544A-7EE6-4342-B048-85BDC9FD1C3A}</a:tableStyleId>
              </a:tblPr>
              <a:tblGrid>
                <a:gridCol w="2868407">
                  <a:extLst>
                    <a:ext uri="{9D8B030D-6E8A-4147-A177-3AD203B41FA5}">
                      <a16:colId xmlns="" xmlns:a16="http://schemas.microsoft.com/office/drawing/2014/main" val="20000"/>
                    </a:ext>
                  </a:extLst>
                </a:gridCol>
                <a:gridCol w="2868407">
                  <a:extLst>
                    <a:ext uri="{9D8B030D-6E8A-4147-A177-3AD203B41FA5}">
                      <a16:colId xmlns="" xmlns:a16="http://schemas.microsoft.com/office/drawing/2014/main" val="20001"/>
                    </a:ext>
                  </a:extLst>
                </a:gridCol>
              </a:tblGrid>
              <a:tr h="800100">
                <a:tc>
                  <a:txBody>
                    <a:bodyPr/>
                    <a:lstStyle/>
                    <a:p>
                      <a:r>
                        <a:rPr lang="en-US" sz="2400" dirty="0"/>
                        <a:t>EXPERT</a:t>
                      </a:r>
                      <a:r>
                        <a:rPr lang="en-US" sz="2400" baseline="0" dirty="0"/>
                        <a:t> SUPPORT</a:t>
                      </a:r>
                      <a:endParaRPr lang="en-US" sz="2400" dirty="0"/>
                    </a:p>
                  </a:txBody>
                  <a:tcPr marL="68580" marR="68580" marT="34290" marB="34290"/>
                </a:tc>
                <a:tc>
                  <a:txBody>
                    <a:bodyPr/>
                    <a:lstStyle/>
                    <a:p>
                      <a:r>
                        <a:rPr lang="en-US" sz="2400" dirty="0"/>
                        <a:t>LEADERSHIP</a:t>
                      </a:r>
                    </a:p>
                  </a:txBody>
                  <a:tcPr marL="68580" marR="68580" marT="34290" marB="34290"/>
                </a:tc>
                <a:extLst>
                  <a:ext uri="{0D108BD9-81ED-4DB2-BD59-A6C34878D82A}">
                    <a16:rowId xmlns="" xmlns:a16="http://schemas.microsoft.com/office/drawing/2014/main" val="10000"/>
                  </a:ext>
                </a:extLst>
              </a:tr>
              <a:tr h="3497580">
                <a:tc>
                  <a:txBody>
                    <a:bodyPr/>
                    <a:lstStyle/>
                    <a:p>
                      <a:pPr marL="0" indent="0">
                        <a:buFontTx/>
                        <a:buNone/>
                      </a:pPr>
                      <a:r>
                        <a:rPr lang="en-US" sz="1500" dirty="0"/>
                        <a:t>Keep abreast of Data management trends worldwide</a:t>
                      </a:r>
                    </a:p>
                    <a:p>
                      <a:pPr marL="0" indent="0">
                        <a:buFontTx/>
                        <a:buNone/>
                      </a:pPr>
                      <a:endParaRPr lang="en-US" sz="1500" dirty="0"/>
                    </a:p>
                    <a:p>
                      <a:pPr marL="0" indent="0">
                        <a:buFontTx/>
                        <a:buNone/>
                      </a:pPr>
                      <a:r>
                        <a:rPr lang="en-US" sz="1500" dirty="0"/>
                        <a:t>Awareness</a:t>
                      </a:r>
                      <a:r>
                        <a:rPr lang="en-US" sz="1500" baseline="0" dirty="0"/>
                        <a:t> of </a:t>
                      </a:r>
                      <a:r>
                        <a:rPr lang="en-US" sz="1500" dirty="0"/>
                        <a:t>University focus on research integrity</a:t>
                      </a:r>
                    </a:p>
                    <a:p>
                      <a:pPr marL="0" indent="0">
                        <a:buFontTx/>
                        <a:buNone/>
                      </a:pPr>
                      <a:endParaRPr lang="en-US" sz="1500" dirty="0"/>
                    </a:p>
                    <a:p>
                      <a:pPr marL="0" indent="0">
                        <a:buFontTx/>
                        <a:buNone/>
                      </a:pPr>
                      <a:r>
                        <a:rPr lang="en-US" sz="1500" dirty="0"/>
                        <a:t>University</a:t>
                      </a:r>
                      <a:r>
                        <a:rPr lang="en-US" sz="1500" baseline="0" dirty="0"/>
                        <a:t> research integrity committee – observer status </a:t>
                      </a:r>
                    </a:p>
                    <a:p>
                      <a:pPr marL="0" indent="0">
                        <a:buFontTx/>
                        <a:buNone/>
                      </a:pPr>
                      <a:endParaRPr lang="en-US" sz="1500" baseline="0" dirty="0"/>
                    </a:p>
                    <a:p>
                      <a:pPr marL="0" indent="0">
                        <a:buFontTx/>
                        <a:buNone/>
                      </a:pPr>
                      <a:r>
                        <a:rPr lang="en-US" sz="1500" baseline="0" dirty="0"/>
                        <a:t>Provide information about data management trends/issues with regard to research integrity</a:t>
                      </a:r>
                    </a:p>
                    <a:p>
                      <a:pPr marL="285750" indent="-285750">
                        <a:buFontTx/>
                        <a:buChar char="-"/>
                      </a:pPr>
                      <a:endParaRPr lang="en-US" sz="800" dirty="0"/>
                    </a:p>
                  </a:txBody>
                  <a:tcPr marL="68580" marR="68580" marT="34290" marB="34290"/>
                </a:tc>
                <a:tc>
                  <a:txBody>
                    <a:bodyPr/>
                    <a:lstStyle/>
                    <a:p>
                      <a:r>
                        <a:rPr lang="en-US" sz="1500" dirty="0"/>
                        <a:t>Connect integrity concerns to larger data management trends/issues – anticipate funder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a:t>Work closely with senior Research Directors</a:t>
                      </a:r>
                    </a:p>
                    <a:p>
                      <a:endParaRPr lang="en-US" sz="1500" dirty="0"/>
                    </a:p>
                    <a:p>
                      <a:r>
                        <a:rPr lang="en-US" sz="1500" baseline="0" dirty="0"/>
                        <a:t>Develop Data Management Plan tool and build Data Repository for final datasets</a:t>
                      </a:r>
                    </a:p>
                    <a:p>
                      <a:endParaRPr lang="en-US" sz="1500" baseline="0" dirty="0"/>
                    </a:p>
                    <a:p>
                      <a:r>
                        <a:rPr lang="en-US" sz="1500" baseline="0" dirty="0"/>
                        <a:t>Actively </a:t>
                      </a:r>
                      <a:r>
                        <a:rPr lang="en-US" sz="1500" baseline="0" dirty="0" err="1"/>
                        <a:t>dontribute</a:t>
                      </a:r>
                      <a:r>
                        <a:rPr lang="en-US" sz="1500" baseline="0" dirty="0"/>
                        <a:t> to University’s Research Data Policy</a:t>
                      </a:r>
                      <a:endParaRPr lang="en-US" sz="1500" dirty="0"/>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55011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62469"/>
            <a:ext cx="5715000" cy="572531"/>
          </a:xfrm>
        </p:spPr>
        <p:txBody>
          <a:bodyPr/>
          <a:lstStyle/>
          <a:p>
            <a:r>
              <a:rPr lang="en-US" sz="2400" dirty="0"/>
              <a:t>Example B - </a:t>
            </a:r>
            <a:r>
              <a:rPr lang="en-US" sz="2400" dirty="0" err="1"/>
              <a:t>Altmetrics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0161126"/>
              </p:ext>
            </p:extLst>
          </p:nvPr>
        </p:nvGraphicFramePr>
        <p:xfrm>
          <a:off x="469900" y="635000"/>
          <a:ext cx="5715000" cy="4069080"/>
        </p:xfrm>
        <a:graphic>
          <a:graphicData uri="http://schemas.openxmlformats.org/drawingml/2006/table">
            <a:tbl>
              <a:tblPr firstRow="1" bandRow="1">
                <a:tableStyleId>{5C22544A-7EE6-4342-B048-85BDC9FD1C3A}</a:tableStyleId>
              </a:tblPr>
              <a:tblGrid>
                <a:gridCol w="2857500">
                  <a:extLst>
                    <a:ext uri="{9D8B030D-6E8A-4147-A177-3AD203B41FA5}">
                      <a16:colId xmlns="" xmlns:a16="http://schemas.microsoft.com/office/drawing/2014/main" val="20000"/>
                    </a:ext>
                  </a:extLst>
                </a:gridCol>
                <a:gridCol w="2857500">
                  <a:extLst>
                    <a:ext uri="{9D8B030D-6E8A-4147-A177-3AD203B41FA5}">
                      <a16:colId xmlns="" xmlns:a16="http://schemas.microsoft.com/office/drawing/2014/main" val="20001"/>
                    </a:ext>
                  </a:extLst>
                </a:gridCol>
              </a:tblGrid>
              <a:tr h="800100">
                <a:tc>
                  <a:txBody>
                    <a:bodyPr/>
                    <a:lstStyle/>
                    <a:p>
                      <a:r>
                        <a:rPr lang="en-US" sz="2400" dirty="0"/>
                        <a:t>EXPERT</a:t>
                      </a:r>
                      <a:r>
                        <a:rPr lang="en-US" sz="2400" baseline="0" dirty="0"/>
                        <a:t> SUPPORT</a:t>
                      </a:r>
                      <a:endParaRPr lang="en-US" sz="2400" dirty="0"/>
                    </a:p>
                  </a:txBody>
                  <a:tcPr marL="68580" marR="68580" marT="34290" marB="34290"/>
                </a:tc>
                <a:tc>
                  <a:txBody>
                    <a:bodyPr/>
                    <a:lstStyle/>
                    <a:p>
                      <a:endParaRPr lang="en-US" sz="2400" dirty="0"/>
                    </a:p>
                  </a:txBody>
                  <a:tcPr marL="68580" marR="68580" marT="34290" marB="34290"/>
                </a:tc>
                <a:extLst>
                  <a:ext uri="{0D108BD9-81ED-4DB2-BD59-A6C34878D82A}">
                    <a16:rowId xmlns="" xmlns:a16="http://schemas.microsoft.com/office/drawing/2014/main" val="10000"/>
                  </a:ext>
                </a:extLst>
              </a:tr>
              <a:tr h="3268980">
                <a:tc>
                  <a:txBody>
                    <a:bodyPr/>
                    <a:lstStyle/>
                    <a:p>
                      <a:pPr marL="0" indent="0">
                        <a:buFontTx/>
                        <a:buNone/>
                      </a:pPr>
                      <a:r>
                        <a:rPr lang="en-US" sz="1500" dirty="0"/>
                        <a:t>Social media support for research and teaching</a:t>
                      </a:r>
                    </a:p>
                    <a:p>
                      <a:pPr marL="0" indent="0">
                        <a:buFontTx/>
                        <a:buNone/>
                      </a:pPr>
                      <a:endParaRPr lang="en-US" sz="1500" dirty="0"/>
                    </a:p>
                    <a:p>
                      <a:pPr marL="0" indent="0">
                        <a:buFontTx/>
                        <a:buNone/>
                      </a:pPr>
                      <a:r>
                        <a:rPr lang="en-US" sz="1500" baseline="0" dirty="0"/>
                        <a:t>Blog service – Manage platform and provide training</a:t>
                      </a:r>
                      <a:endParaRPr lang="en-US" sz="1500" dirty="0"/>
                    </a:p>
                    <a:p>
                      <a:pPr marL="0" indent="0">
                        <a:buFontTx/>
                        <a:buNone/>
                      </a:pPr>
                      <a:endParaRPr lang="en-US" sz="1500" dirty="0"/>
                    </a:p>
                    <a:p>
                      <a:pPr marL="0" indent="0">
                        <a:buFontTx/>
                        <a:buNone/>
                      </a:pPr>
                      <a:r>
                        <a:rPr lang="en-US" sz="1500" dirty="0"/>
                        <a:t>Advising</a:t>
                      </a:r>
                      <a:r>
                        <a:rPr lang="en-US" sz="1500" baseline="0" dirty="0"/>
                        <a:t> on social platforms for researchers e.g. Twitter, </a:t>
                      </a:r>
                      <a:r>
                        <a:rPr lang="en-US" sz="1500" baseline="0" dirty="0" err="1"/>
                        <a:t>ResearchGate</a:t>
                      </a:r>
                      <a:r>
                        <a:rPr lang="en-US" sz="1500" baseline="0" dirty="0"/>
                        <a:t>, </a:t>
                      </a:r>
                      <a:r>
                        <a:rPr lang="en-US" sz="1500" baseline="0" dirty="0" err="1"/>
                        <a:t>Mendeley</a:t>
                      </a:r>
                      <a:r>
                        <a:rPr lang="en-US" sz="1500" baseline="0" dirty="0"/>
                        <a:t>, etc.</a:t>
                      </a:r>
                    </a:p>
                    <a:p>
                      <a:pPr marL="0" indent="0">
                        <a:buFontTx/>
                        <a:buNone/>
                      </a:pPr>
                      <a:endParaRPr lang="en-US" sz="1500" baseline="0" dirty="0"/>
                    </a:p>
                    <a:p>
                      <a:pPr marL="0" indent="0">
                        <a:buFontTx/>
                        <a:buNone/>
                      </a:pPr>
                      <a:r>
                        <a:rPr lang="en-US" sz="1500" baseline="0" dirty="0"/>
                        <a:t>Providing advice to researchers on using alternative metrics to showcase impact (building on citation expertise)</a:t>
                      </a:r>
                    </a:p>
                  </a:txBody>
                  <a:tcPr marL="68580" marR="68580" marT="34290" marB="34290"/>
                </a:tc>
                <a:tc>
                  <a:txBody>
                    <a:bodyPr/>
                    <a:lstStyle/>
                    <a:p>
                      <a:endParaRPr lang="en-US" sz="1500" baseline="0" dirty="0"/>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7119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62469"/>
            <a:ext cx="5715000" cy="572531"/>
          </a:xfrm>
        </p:spPr>
        <p:txBody>
          <a:bodyPr/>
          <a:lstStyle/>
          <a:p>
            <a:r>
              <a:rPr lang="en-US" sz="2400" dirty="0"/>
              <a:t>Example B - </a:t>
            </a:r>
            <a:r>
              <a:rPr lang="en-US" sz="2400" dirty="0" err="1"/>
              <a:t>Altmetrics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4960992"/>
              </p:ext>
            </p:extLst>
          </p:nvPr>
        </p:nvGraphicFramePr>
        <p:xfrm>
          <a:off x="469900" y="635000"/>
          <a:ext cx="5715000" cy="4069080"/>
        </p:xfrm>
        <a:graphic>
          <a:graphicData uri="http://schemas.openxmlformats.org/drawingml/2006/table">
            <a:tbl>
              <a:tblPr firstRow="1" bandRow="1">
                <a:tableStyleId>{5C22544A-7EE6-4342-B048-85BDC9FD1C3A}</a:tableStyleId>
              </a:tblPr>
              <a:tblGrid>
                <a:gridCol w="2857500">
                  <a:extLst>
                    <a:ext uri="{9D8B030D-6E8A-4147-A177-3AD203B41FA5}">
                      <a16:colId xmlns="" xmlns:a16="http://schemas.microsoft.com/office/drawing/2014/main" val="20000"/>
                    </a:ext>
                  </a:extLst>
                </a:gridCol>
                <a:gridCol w="2857500">
                  <a:extLst>
                    <a:ext uri="{9D8B030D-6E8A-4147-A177-3AD203B41FA5}">
                      <a16:colId xmlns="" xmlns:a16="http://schemas.microsoft.com/office/drawing/2014/main" val="20001"/>
                    </a:ext>
                  </a:extLst>
                </a:gridCol>
              </a:tblGrid>
              <a:tr h="800100">
                <a:tc>
                  <a:txBody>
                    <a:bodyPr/>
                    <a:lstStyle/>
                    <a:p>
                      <a:r>
                        <a:rPr lang="en-US" sz="2400" dirty="0"/>
                        <a:t>EXPERT</a:t>
                      </a:r>
                      <a:r>
                        <a:rPr lang="en-US" sz="2400" baseline="0" dirty="0"/>
                        <a:t> SUPPORT</a:t>
                      </a:r>
                      <a:endParaRPr lang="en-US" sz="2400" dirty="0"/>
                    </a:p>
                  </a:txBody>
                  <a:tcPr marL="68580" marR="68580" marT="34290" marB="34290"/>
                </a:tc>
                <a:tc>
                  <a:txBody>
                    <a:bodyPr/>
                    <a:lstStyle/>
                    <a:p>
                      <a:r>
                        <a:rPr lang="en-US" sz="2400" dirty="0"/>
                        <a:t>LEADERSHIP</a:t>
                      </a:r>
                    </a:p>
                  </a:txBody>
                  <a:tcPr marL="68580" marR="68580" marT="34290" marB="34290"/>
                </a:tc>
                <a:extLst>
                  <a:ext uri="{0D108BD9-81ED-4DB2-BD59-A6C34878D82A}">
                    <a16:rowId xmlns="" xmlns:a16="http://schemas.microsoft.com/office/drawing/2014/main" val="10000"/>
                  </a:ext>
                </a:extLst>
              </a:tr>
              <a:tr h="3268980">
                <a:tc>
                  <a:txBody>
                    <a:bodyPr/>
                    <a:lstStyle/>
                    <a:p>
                      <a:pPr marL="0" indent="0">
                        <a:buFontTx/>
                        <a:buNone/>
                      </a:pPr>
                      <a:r>
                        <a:rPr lang="en-US" sz="1500" dirty="0"/>
                        <a:t>Social media support for research and teaching</a:t>
                      </a:r>
                    </a:p>
                    <a:p>
                      <a:pPr marL="0" indent="0">
                        <a:buFontTx/>
                        <a:buNone/>
                      </a:pPr>
                      <a:endParaRPr lang="en-US" sz="1500" dirty="0"/>
                    </a:p>
                    <a:p>
                      <a:pPr marL="0" indent="0">
                        <a:buFontTx/>
                        <a:buNone/>
                      </a:pPr>
                      <a:r>
                        <a:rPr lang="en-US" sz="1500" dirty="0" err="1"/>
                        <a:t>Blogs@NTU</a:t>
                      </a:r>
                      <a:r>
                        <a:rPr lang="en-US" sz="1500" baseline="0" dirty="0"/>
                        <a:t> - Library service with over 350 blogs</a:t>
                      </a:r>
                      <a:endParaRPr lang="en-US" sz="1500" dirty="0"/>
                    </a:p>
                    <a:p>
                      <a:pPr marL="0" indent="0">
                        <a:buFontTx/>
                        <a:buNone/>
                      </a:pPr>
                      <a:endParaRPr lang="en-US" sz="1500" dirty="0"/>
                    </a:p>
                    <a:p>
                      <a:pPr marL="0" indent="0">
                        <a:buFontTx/>
                        <a:buNone/>
                      </a:pPr>
                      <a:r>
                        <a:rPr lang="en-US" sz="1500" dirty="0"/>
                        <a:t>Advising</a:t>
                      </a:r>
                      <a:r>
                        <a:rPr lang="en-US" sz="1500" baseline="0" dirty="0"/>
                        <a:t> on social platforms for researchers e.g. Twitter, </a:t>
                      </a:r>
                      <a:r>
                        <a:rPr lang="en-US" sz="1500" baseline="0" dirty="0" err="1"/>
                        <a:t>ResearchGate</a:t>
                      </a:r>
                      <a:r>
                        <a:rPr lang="en-US" sz="1500" baseline="0" dirty="0"/>
                        <a:t>, </a:t>
                      </a:r>
                      <a:r>
                        <a:rPr lang="en-US" sz="1500" baseline="0" dirty="0" err="1"/>
                        <a:t>Mendeley</a:t>
                      </a:r>
                      <a:r>
                        <a:rPr lang="en-US" sz="1500" baseline="0" dirty="0"/>
                        <a:t>, etc.</a:t>
                      </a:r>
                    </a:p>
                    <a:p>
                      <a:pPr marL="0" indent="0">
                        <a:buFontTx/>
                        <a:buNone/>
                      </a:pPr>
                      <a:endParaRPr lang="en-US" sz="1500" baseline="0" dirty="0"/>
                    </a:p>
                    <a:p>
                      <a:pPr marL="0" indent="0">
                        <a:buFontTx/>
                        <a:buNone/>
                      </a:pPr>
                      <a:r>
                        <a:rPr lang="en-US" sz="1500" baseline="0" dirty="0"/>
                        <a:t>Providing advice to researchers on using alternative metrics to showcase impact (building on citation expertise)</a:t>
                      </a:r>
                    </a:p>
                  </a:txBody>
                  <a:tcPr marL="68580" marR="68580" marT="34290" marB="34290"/>
                </a:tc>
                <a:tc>
                  <a:txBody>
                    <a:bodyPr/>
                    <a:lstStyle/>
                    <a:p>
                      <a:r>
                        <a:rPr lang="en-US" sz="1500" dirty="0"/>
                        <a:t>Early</a:t>
                      </a:r>
                      <a:r>
                        <a:rPr lang="en-US" sz="1500" baseline="0" dirty="0"/>
                        <a:t> piloting of major </a:t>
                      </a:r>
                      <a:r>
                        <a:rPr lang="en-US" sz="1500" baseline="0" dirty="0" err="1"/>
                        <a:t>altmetrics</a:t>
                      </a:r>
                      <a:r>
                        <a:rPr lang="en-US" sz="1500" baseline="0" dirty="0"/>
                        <a:t> platforms</a:t>
                      </a:r>
                    </a:p>
                    <a:p>
                      <a:endParaRPr lang="en-US" sz="1500" baseline="0" dirty="0"/>
                    </a:p>
                    <a:p>
                      <a:r>
                        <a:rPr lang="en-US" sz="1500" baseline="0" dirty="0"/>
                        <a:t>Membership on NISO working group to define international standards and practices</a:t>
                      </a:r>
                    </a:p>
                    <a:p>
                      <a:endParaRPr lang="en-US" sz="1500" baseline="0" dirty="0"/>
                    </a:p>
                    <a:p>
                      <a:r>
                        <a:rPr lang="en-US" sz="1500" baseline="0" dirty="0"/>
                        <a:t>Present </a:t>
                      </a:r>
                      <a:r>
                        <a:rPr lang="en-US" sz="1500" baseline="0" dirty="0" err="1"/>
                        <a:t>altmetrics</a:t>
                      </a:r>
                      <a:r>
                        <a:rPr lang="en-US" sz="1500" baseline="0" dirty="0"/>
                        <a:t> to research office and solicit support for institution-wide pilot</a:t>
                      </a:r>
                    </a:p>
                    <a:p>
                      <a:endParaRPr lang="en-US" sz="1500" baseline="0" dirty="0"/>
                    </a:p>
                    <a:p>
                      <a:r>
                        <a:rPr lang="en-US" sz="1500" baseline="0" dirty="0"/>
                        <a:t>Roll out new library service at individual, group, School, College and University levels</a:t>
                      </a:r>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855217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62469"/>
            <a:ext cx="5715000" cy="572531"/>
          </a:xfrm>
        </p:spPr>
        <p:txBody>
          <a:bodyPr/>
          <a:lstStyle/>
          <a:p>
            <a:r>
              <a:rPr lang="en-US" sz="2400" dirty="0"/>
              <a:t>Example C – Student Experience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589642"/>
              </p:ext>
            </p:extLst>
          </p:nvPr>
        </p:nvGraphicFramePr>
        <p:xfrm>
          <a:off x="469900" y="635000"/>
          <a:ext cx="5715000" cy="4069080"/>
        </p:xfrm>
        <a:graphic>
          <a:graphicData uri="http://schemas.openxmlformats.org/drawingml/2006/table">
            <a:tbl>
              <a:tblPr firstRow="1" bandRow="1">
                <a:tableStyleId>{5C22544A-7EE6-4342-B048-85BDC9FD1C3A}</a:tableStyleId>
              </a:tblPr>
              <a:tblGrid>
                <a:gridCol w="2857500">
                  <a:extLst>
                    <a:ext uri="{9D8B030D-6E8A-4147-A177-3AD203B41FA5}">
                      <a16:colId xmlns="" xmlns:a16="http://schemas.microsoft.com/office/drawing/2014/main" val="20000"/>
                    </a:ext>
                  </a:extLst>
                </a:gridCol>
                <a:gridCol w="2857500">
                  <a:extLst>
                    <a:ext uri="{9D8B030D-6E8A-4147-A177-3AD203B41FA5}">
                      <a16:colId xmlns="" xmlns:a16="http://schemas.microsoft.com/office/drawing/2014/main" val="20001"/>
                    </a:ext>
                  </a:extLst>
                </a:gridCol>
              </a:tblGrid>
              <a:tr h="800100">
                <a:tc>
                  <a:txBody>
                    <a:bodyPr/>
                    <a:lstStyle/>
                    <a:p>
                      <a:r>
                        <a:rPr lang="en-US" sz="2400" dirty="0"/>
                        <a:t>EXPERT</a:t>
                      </a:r>
                      <a:r>
                        <a:rPr lang="en-US" sz="2400" baseline="0" dirty="0"/>
                        <a:t> SUPPORT</a:t>
                      </a:r>
                      <a:endParaRPr lang="en-US" sz="2400" dirty="0"/>
                    </a:p>
                  </a:txBody>
                  <a:tcPr marL="68580" marR="68580" marT="34290" marB="34290"/>
                </a:tc>
                <a:tc>
                  <a:txBody>
                    <a:bodyPr/>
                    <a:lstStyle/>
                    <a:p>
                      <a:endParaRPr lang="en-US" sz="2400" dirty="0"/>
                    </a:p>
                  </a:txBody>
                  <a:tcPr marL="68580" marR="68580" marT="34290" marB="34290"/>
                </a:tc>
                <a:extLst>
                  <a:ext uri="{0D108BD9-81ED-4DB2-BD59-A6C34878D82A}">
                    <a16:rowId xmlns="" xmlns:a16="http://schemas.microsoft.com/office/drawing/2014/main" val="10000"/>
                  </a:ext>
                </a:extLst>
              </a:tr>
              <a:tr h="3268980">
                <a:tc>
                  <a:txBody>
                    <a:bodyPr/>
                    <a:lstStyle/>
                    <a:p>
                      <a:pPr marL="0" indent="0">
                        <a:buFontTx/>
                        <a:buNone/>
                      </a:pPr>
                      <a:r>
                        <a:rPr lang="en-US" sz="1500" dirty="0"/>
                        <a:t>Understand</a:t>
                      </a:r>
                      <a:r>
                        <a:rPr lang="en-US" sz="1500" baseline="0" dirty="0"/>
                        <a:t> institutional goals with regard to student experience</a:t>
                      </a:r>
                      <a:endParaRPr lang="en-US" sz="1500" dirty="0"/>
                    </a:p>
                    <a:p>
                      <a:pPr marL="0" indent="0">
                        <a:buFontTx/>
                        <a:buNone/>
                      </a:pPr>
                      <a:endParaRPr lang="en-US" sz="1500" dirty="0"/>
                    </a:p>
                    <a:p>
                      <a:pPr marL="0" indent="0">
                        <a:buFontTx/>
                        <a:buNone/>
                      </a:pPr>
                      <a:r>
                        <a:rPr lang="en-US" sz="1500" dirty="0"/>
                        <a:t>Ensure library services are highest</a:t>
                      </a:r>
                      <a:r>
                        <a:rPr lang="en-US" sz="1500" baseline="0" dirty="0"/>
                        <a:t> </a:t>
                      </a:r>
                      <a:r>
                        <a:rPr lang="en-US" sz="1500" baseline="0" dirty="0" err="1"/>
                        <a:t>calibre</a:t>
                      </a:r>
                      <a:endParaRPr lang="en-US" sz="1500" dirty="0"/>
                    </a:p>
                    <a:p>
                      <a:pPr marL="0" indent="0">
                        <a:buFontTx/>
                        <a:buNone/>
                      </a:pPr>
                      <a:endParaRPr lang="en-US" sz="1500" dirty="0"/>
                    </a:p>
                    <a:p>
                      <a:pPr marL="0" indent="0">
                        <a:buFontTx/>
                        <a:buNone/>
                      </a:pPr>
                      <a:r>
                        <a:rPr lang="en-US" sz="1500" dirty="0"/>
                        <a:t>Utilize user experience methods for</a:t>
                      </a:r>
                      <a:r>
                        <a:rPr lang="en-US" sz="1500" baseline="0" dirty="0"/>
                        <a:t> continuous service improvement</a:t>
                      </a:r>
                    </a:p>
                    <a:p>
                      <a:pPr marL="0" indent="0">
                        <a:buFontTx/>
                        <a:buNone/>
                      </a:pPr>
                      <a:endParaRPr lang="en-US" sz="1500" baseline="0" dirty="0"/>
                    </a:p>
                  </a:txBody>
                  <a:tcPr marL="68580" marR="68580" marT="34290" marB="34290"/>
                </a:tc>
                <a:tc>
                  <a:txBody>
                    <a:bodyPr/>
                    <a:lstStyle/>
                    <a:p>
                      <a:endParaRPr lang="en-US" sz="1500" baseline="0" dirty="0"/>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75600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619027" y="1520742"/>
            <a:ext cx="5823859" cy="869849"/>
          </a:xfrm>
          <a:prstGeom prst="rect">
            <a:avLst/>
          </a:prstGeom>
        </p:spPr>
        <p:txBody>
          <a:bodyPr lIns="68569" tIns="68569" rIns="68569" bIns="68569" anchor="b" anchorCtr="0">
            <a:noAutofit/>
          </a:bodyPr>
          <a:lstStyle/>
          <a:p>
            <a:r>
              <a:rPr lang="en" sz="2800" dirty="0"/>
              <a:t>Library Leadership in </a:t>
            </a:r>
            <a:br>
              <a:rPr lang="en" sz="2800" dirty="0"/>
            </a:br>
            <a:r>
              <a:rPr lang="en" sz="2800" dirty="0"/>
              <a:t>Teaching, Learning and Research</a:t>
            </a:r>
          </a:p>
        </p:txBody>
      </p:sp>
      <p:grpSp>
        <p:nvGrpSpPr>
          <p:cNvPr id="62" name="Shape 62"/>
          <p:cNvGrpSpPr/>
          <p:nvPr/>
        </p:nvGrpSpPr>
        <p:grpSpPr>
          <a:xfrm>
            <a:off x="965200" y="3544108"/>
            <a:ext cx="171151" cy="272101"/>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grpSp>
      <p:sp>
        <p:nvSpPr>
          <p:cNvPr id="2" name="TextBox 1">
            <a:extLst>
              <a:ext uri="{FF2B5EF4-FFF2-40B4-BE49-F238E27FC236}">
                <a16:creationId xmlns="" xmlns:a16="http://schemas.microsoft.com/office/drawing/2014/main" id="{74CF1ABA-C5C5-A94E-AEB5-CC1D2E7A1A24}"/>
              </a:ext>
            </a:extLst>
          </p:cNvPr>
          <p:cNvSpPr txBox="1"/>
          <p:nvPr/>
        </p:nvSpPr>
        <p:spPr>
          <a:xfrm>
            <a:off x="4520299" y="4056571"/>
            <a:ext cx="2063932" cy="769441"/>
          </a:xfrm>
          <a:prstGeom prst="rect">
            <a:avLst/>
          </a:prstGeom>
          <a:noFill/>
        </p:spPr>
        <p:txBody>
          <a:bodyPr wrap="square" rtlCol="0">
            <a:spAutoFit/>
          </a:bodyPr>
          <a:lstStyle/>
          <a:p>
            <a:r>
              <a:rPr lang="en-US" sz="1200" i="1" dirty="0">
                <a:solidFill>
                  <a:schemeClr val="bg1">
                    <a:lumMod val="50000"/>
                  </a:schemeClr>
                </a:solidFill>
              </a:rPr>
              <a:t>Dianne Cmor</a:t>
            </a:r>
          </a:p>
          <a:p>
            <a:endParaRPr lang="en-US" sz="800" i="1" dirty="0">
              <a:solidFill>
                <a:schemeClr val="bg1">
                  <a:lumMod val="50000"/>
                </a:schemeClr>
              </a:solidFill>
            </a:endParaRPr>
          </a:p>
          <a:p>
            <a:r>
              <a:rPr lang="en-US" sz="1200" i="1" dirty="0">
                <a:solidFill>
                  <a:schemeClr val="bg1">
                    <a:lumMod val="50000"/>
                  </a:schemeClr>
                </a:solidFill>
              </a:rPr>
              <a:t>HKUL Library Leadership Institute 2018, Hong Kong</a:t>
            </a:r>
          </a:p>
        </p:txBody>
      </p:sp>
      <p:pic>
        <p:nvPicPr>
          <p:cNvPr id="20" name="Shape 128">
            <a:extLst>
              <a:ext uri="{FF2B5EF4-FFF2-40B4-BE49-F238E27FC236}">
                <a16:creationId xmlns="" xmlns:a16="http://schemas.microsoft.com/office/drawing/2014/main" id="{7B4AD6B9-29BC-BB41-81BF-0482D955D3B4}"/>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226637" y="2833038"/>
            <a:ext cx="2209800" cy="2181759"/>
          </a:xfrm>
          <a:prstGeom prst="ellipse">
            <a:avLst/>
          </a:prstGeom>
          <a:noFill/>
          <a:ln w="28575" cap="flat" cmpd="sng">
            <a:solidFill>
              <a:srgbClr val="2E3037"/>
            </a:solidFill>
            <a:prstDash val="solid"/>
            <a:round/>
            <a:headEnd type="none" w="med" len="med"/>
            <a:tailEnd type="none" w="med" len="me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62469"/>
            <a:ext cx="5715000" cy="572531"/>
          </a:xfrm>
        </p:spPr>
        <p:txBody>
          <a:bodyPr/>
          <a:lstStyle/>
          <a:p>
            <a:r>
              <a:rPr lang="en-US" sz="2400" dirty="0"/>
              <a:t>Example C – Student Experience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5542978"/>
              </p:ext>
            </p:extLst>
          </p:nvPr>
        </p:nvGraphicFramePr>
        <p:xfrm>
          <a:off x="469900" y="635000"/>
          <a:ext cx="5715000" cy="4297680"/>
        </p:xfrm>
        <a:graphic>
          <a:graphicData uri="http://schemas.openxmlformats.org/drawingml/2006/table">
            <a:tbl>
              <a:tblPr firstRow="1" bandRow="1">
                <a:tableStyleId>{5C22544A-7EE6-4342-B048-85BDC9FD1C3A}</a:tableStyleId>
              </a:tblPr>
              <a:tblGrid>
                <a:gridCol w="2857500">
                  <a:extLst>
                    <a:ext uri="{9D8B030D-6E8A-4147-A177-3AD203B41FA5}">
                      <a16:colId xmlns="" xmlns:a16="http://schemas.microsoft.com/office/drawing/2014/main" val="20000"/>
                    </a:ext>
                  </a:extLst>
                </a:gridCol>
                <a:gridCol w="2857500">
                  <a:extLst>
                    <a:ext uri="{9D8B030D-6E8A-4147-A177-3AD203B41FA5}">
                      <a16:colId xmlns="" xmlns:a16="http://schemas.microsoft.com/office/drawing/2014/main" val="20001"/>
                    </a:ext>
                  </a:extLst>
                </a:gridCol>
              </a:tblGrid>
              <a:tr h="800100">
                <a:tc>
                  <a:txBody>
                    <a:bodyPr/>
                    <a:lstStyle/>
                    <a:p>
                      <a:r>
                        <a:rPr lang="en-US" sz="2400" dirty="0"/>
                        <a:t>EXPERT</a:t>
                      </a:r>
                      <a:r>
                        <a:rPr lang="en-US" sz="2400" baseline="0" dirty="0"/>
                        <a:t> SUPPORT</a:t>
                      </a:r>
                      <a:endParaRPr lang="en-US" sz="2400" dirty="0"/>
                    </a:p>
                  </a:txBody>
                  <a:tcPr marL="68580" marR="68580" marT="34290" marB="34290"/>
                </a:tc>
                <a:tc>
                  <a:txBody>
                    <a:bodyPr/>
                    <a:lstStyle/>
                    <a:p>
                      <a:r>
                        <a:rPr lang="en-US" sz="2400" dirty="0"/>
                        <a:t>LEADERSHIP</a:t>
                      </a:r>
                    </a:p>
                  </a:txBody>
                  <a:tcPr marL="68580" marR="68580" marT="34290" marB="34290"/>
                </a:tc>
                <a:extLst>
                  <a:ext uri="{0D108BD9-81ED-4DB2-BD59-A6C34878D82A}">
                    <a16:rowId xmlns="" xmlns:a16="http://schemas.microsoft.com/office/drawing/2014/main" val="10000"/>
                  </a:ext>
                </a:extLst>
              </a:tr>
              <a:tr h="3268980">
                <a:tc>
                  <a:txBody>
                    <a:bodyPr/>
                    <a:lstStyle/>
                    <a:p>
                      <a:pPr marL="0" indent="0">
                        <a:buFontTx/>
                        <a:buNone/>
                      </a:pPr>
                      <a:r>
                        <a:rPr lang="en-US" sz="1500" dirty="0"/>
                        <a:t>Understand</a:t>
                      </a:r>
                      <a:r>
                        <a:rPr lang="en-US" sz="1500" baseline="0" dirty="0"/>
                        <a:t> institutional goals with regard to student experience</a:t>
                      </a:r>
                      <a:endParaRPr lang="en-US" sz="1500" dirty="0"/>
                    </a:p>
                    <a:p>
                      <a:pPr marL="0" indent="0">
                        <a:buFontTx/>
                        <a:buNone/>
                      </a:pPr>
                      <a:endParaRPr lang="en-US" sz="1500" dirty="0"/>
                    </a:p>
                    <a:p>
                      <a:pPr marL="0" indent="0">
                        <a:buFontTx/>
                        <a:buNone/>
                      </a:pPr>
                      <a:r>
                        <a:rPr lang="en-US" sz="1500" dirty="0"/>
                        <a:t>Ensure library services are of highest</a:t>
                      </a:r>
                      <a:r>
                        <a:rPr lang="en-US" sz="1500" baseline="0" dirty="0"/>
                        <a:t> </a:t>
                      </a:r>
                      <a:r>
                        <a:rPr lang="en-US" sz="1500" baseline="0" dirty="0" err="1"/>
                        <a:t>calibre</a:t>
                      </a:r>
                      <a:endParaRPr lang="en-US" sz="1500" dirty="0"/>
                    </a:p>
                    <a:p>
                      <a:pPr marL="0" indent="0">
                        <a:buFontTx/>
                        <a:buNone/>
                      </a:pPr>
                      <a:endParaRPr lang="en-US" sz="1500" dirty="0"/>
                    </a:p>
                    <a:p>
                      <a:pPr marL="0" indent="0">
                        <a:buFontTx/>
                        <a:buNone/>
                      </a:pPr>
                      <a:r>
                        <a:rPr lang="en-US" sz="1500" dirty="0"/>
                        <a:t>Utilize user experience methods for</a:t>
                      </a:r>
                      <a:r>
                        <a:rPr lang="en-US" sz="1500" baseline="0" dirty="0"/>
                        <a:t> continuous service improvement</a:t>
                      </a:r>
                    </a:p>
                  </a:txBody>
                  <a:tcPr marL="68580" marR="68580" marT="34290" marB="34290"/>
                </a:tc>
                <a:tc>
                  <a:txBody>
                    <a:bodyPr/>
                    <a:lstStyle/>
                    <a:p>
                      <a:r>
                        <a:rPr lang="en-US" sz="1500" baseline="0" dirty="0"/>
                        <a:t>Articulate that Library is a focal point for student experience – in person and online</a:t>
                      </a:r>
                    </a:p>
                    <a:p>
                      <a:endParaRPr lang="en-US" sz="15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Create surround-student</a:t>
                      </a:r>
                      <a:r>
                        <a:rPr lang="en-US" sz="1500" baseline="0" dirty="0"/>
                        <a:t> support services in collaboration with other units</a:t>
                      </a:r>
                    </a:p>
                    <a:p>
                      <a:endParaRPr lang="en-US" sz="1500" baseline="0" dirty="0"/>
                    </a:p>
                    <a:p>
                      <a:r>
                        <a:rPr lang="en-US" sz="1500" baseline="0" dirty="0"/>
                        <a:t>Participation and leadership in student focused activities –health, clubs, advocacy, etc.</a:t>
                      </a:r>
                    </a:p>
                    <a:p>
                      <a:endParaRPr lang="en-US" sz="1500" baseline="0" dirty="0"/>
                    </a:p>
                    <a:p>
                      <a:r>
                        <a:rPr lang="en-US" sz="1500" baseline="0" dirty="0"/>
                        <a:t>Actively engage students in Library planning, funding, and decision-making</a:t>
                      </a:r>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6563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01608"/>
            <a:ext cx="5715000" cy="546092"/>
          </a:xfrm>
        </p:spPr>
        <p:txBody>
          <a:bodyPr/>
          <a:lstStyle/>
          <a:p>
            <a:r>
              <a:rPr lang="en-US" sz="2400" dirty="0"/>
              <a:t>Example D – Digital Literacy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6823838"/>
              </p:ext>
            </p:extLst>
          </p:nvPr>
        </p:nvGraphicFramePr>
        <p:xfrm>
          <a:off x="431800" y="647700"/>
          <a:ext cx="5715000" cy="4069080"/>
        </p:xfrm>
        <a:graphic>
          <a:graphicData uri="http://schemas.openxmlformats.org/drawingml/2006/table">
            <a:tbl>
              <a:tblPr firstRow="1" bandRow="1">
                <a:tableStyleId>{5C22544A-7EE6-4342-B048-85BDC9FD1C3A}</a:tableStyleId>
              </a:tblPr>
              <a:tblGrid>
                <a:gridCol w="2857500">
                  <a:extLst>
                    <a:ext uri="{9D8B030D-6E8A-4147-A177-3AD203B41FA5}">
                      <a16:colId xmlns="" xmlns:a16="http://schemas.microsoft.com/office/drawing/2014/main" val="20000"/>
                    </a:ext>
                  </a:extLst>
                </a:gridCol>
                <a:gridCol w="2857500">
                  <a:extLst>
                    <a:ext uri="{9D8B030D-6E8A-4147-A177-3AD203B41FA5}">
                      <a16:colId xmlns="" xmlns:a16="http://schemas.microsoft.com/office/drawing/2014/main" val="20001"/>
                    </a:ext>
                  </a:extLst>
                </a:gridCol>
              </a:tblGrid>
              <a:tr h="800100">
                <a:tc>
                  <a:txBody>
                    <a:bodyPr/>
                    <a:lstStyle/>
                    <a:p>
                      <a:r>
                        <a:rPr lang="en-US" sz="2400" dirty="0"/>
                        <a:t>EXPERT</a:t>
                      </a:r>
                      <a:r>
                        <a:rPr lang="en-US" sz="2400" baseline="0" dirty="0"/>
                        <a:t> SUPPORT</a:t>
                      </a:r>
                      <a:endParaRPr lang="en-US" sz="2400" dirty="0"/>
                    </a:p>
                  </a:txBody>
                  <a:tcPr marL="68580" marR="68580" marT="34290" marB="34290"/>
                </a:tc>
                <a:tc>
                  <a:txBody>
                    <a:bodyPr/>
                    <a:lstStyle/>
                    <a:p>
                      <a:endParaRPr lang="en-US" sz="2400" dirty="0"/>
                    </a:p>
                  </a:txBody>
                  <a:tcPr marL="68580" marR="68580" marT="34290" marB="34290"/>
                </a:tc>
                <a:extLst>
                  <a:ext uri="{0D108BD9-81ED-4DB2-BD59-A6C34878D82A}">
                    <a16:rowId xmlns="" xmlns:a16="http://schemas.microsoft.com/office/drawing/2014/main" val="10000"/>
                  </a:ext>
                </a:extLst>
              </a:tr>
              <a:tr h="3268980">
                <a:tc>
                  <a:txBody>
                    <a:bodyPr/>
                    <a:lstStyle/>
                    <a:p>
                      <a:pPr marL="0" indent="0">
                        <a:buFontTx/>
                        <a:buNone/>
                      </a:pPr>
                      <a:r>
                        <a:rPr lang="en-US" sz="1500" dirty="0"/>
                        <a:t>Technology enabled learning</a:t>
                      </a:r>
                      <a:r>
                        <a:rPr lang="en-US" sz="1500" baseline="0" dirty="0"/>
                        <a:t> push at many institutions; concerns about student’s digital literacy </a:t>
                      </a:r>
                    </a:p>
                    <a:p>
                      <a:pPr marL="0" indent="0">
                        <a:buFontTx/>
                        <a:buNone/>
                      </a:pPr>
                      <a:endParaRPr lang="en-US" sz="1500" baseline="0" dirty="0"/>
                    </a:p>
                    <a:p>
                      <a:pPr marL="0" indent="0">
                        <a:buFontTx/>
                        <a:buNone/>
                      </a:pPr>
                      <a:r>
                        <a:rPr lang="en-US" sz="1500" baseline="0" dirty="0"/>
                        <a:t>Include new “digital literacy” elements in our information literacy programmes</a:t>
                      </a:r>
                    </a:p>
                    <a:p>
                      <a:pPr marL="0" indent="0">
                        <a:buFontTx/>
                        <a:buNone/>
                      </a:pPr>
                      <a:endParaRPr lang="en-US" sz="1500" baseline="0" dirty="0"/>
                    </a:p>
                    <a:p>
                      <a:pPr marL="285750" indent="-285750">
                        <a:buFontTx/>
                        <a:buChar char="-"/>
                      </a:pPr>
                      <a:endParaRPr lang="en-US" sz="800" dirty="0"/>
                    </a:p>
                  </a:txBody>
                  <a:tcPr marL="68580" marR="68580" marT="34290" marB="34290"/>
                </a:tc>
                <a:tc>
                  <a:txBody>
                    <a:bodyPr/>
                    <a:lstStyle/>
                    <a:p>
                      <a:endParaRPr lang="en-US" sz="1500" dirty="0"/>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17939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01608"/>
            <a:ext cx="5715000" cy="546092"/>
          </a:xfrm>
        </p:spPr>
        <p:txBody>
          <a:bodyPr/>
          <a:lstStyle/>
          <a:p>
            <a:r>
              <a:rPr lang="en-US" sz="2400" dirty="0"/>
              <a:t>Example D – Digital Literacy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4179227"/>
              </p:ext>
            </p:extLst>
          </p:nvPr>
        </p:nvGraphicFramePr>
        <p:xfrm>
          <a:off x="431800" y="647700"/>
          <a:ext cx="5715000" cy="4069080"/>
        </p:xfrm>
        <a:graphic>
          <a:graphicData uri="http://schemas.openxmlformats.org/drawingml/2006/table">
            <a:tbl>
              <a:tblPr firstRow="1" bandRow="1">
                <a:tableStyleId>{5C22544A-7EE6-4342-B048-85BDC9FD1C3A}</a:tableStyleId>
              </a:tblPr>
              <a:tblGrid>
                <a:gridCol w="2857500">
                  <a:extLst>
                    <a:ext uri="{9D8B030D-6E8A-4147-A177-3AD203B41FA5}">
                      <a16:colId xmlns="" xmlns:a16="http://schemas.microsoft.com/office/drawing/2014/main" val="20000"/>
                    </a:ext>
                  </a:extLst>
                </a:gridCol>
                <a:gridCol w="2857500">
                  <a:extLst>
                    <a:ext uri="{9D8B030D-6E8A-4147-A177-3AD203B41FA5}">
                      <a16:colId xmlns="" xmlns:a16="http://schemas.microsoft.com/office/drawing/2014/main" val="20001"/>
                    </a:ext>
                  </a:extLst>
                </a:gridCol>
              </a:tblGrid>
              <a:tr h="800100">
                <a:tc>
                  <a:txBody>
                    <a:bodyPr/>
                    <a:lstStyle/>
                    <a:p>
                      <a:r>
                        <a:rPr lang="en-US" sz="2400" dirty="0"/>
                        <a:t>EXPERT</a:t>
                      </a:r>
                      <a:r>
                        <a:rPr lang="en-US" sz="2400" baseline="0" dirty="0"/>
                        <a:t> SUPPORT</a:t>
                      </a:r>
                      <a:endParaRPr lang="en-US" sz="2400" dirty="0"/>
                    </a:p>
                  </a:txBody>
                  <a:tcPr marL="68580" marR="68580" marT="34290" marB="34290"/>
                </a:tc>
                <a:tc>
                  <a:txBody>
                    <a:bodyPr/>
                    <a:lstStyle/>
                    <a:p>
                      <a:r>
                        <a:rPr lang="en-US" sz="2400" dirty="0"/>
                        <a:t>LEADERSHIP</a:t>
                      </a:r>
                    </a:p>
                  </a:txBody>
                  <a:tcPr marL="68580" marR="68580" marT="34290" marB="34290"/>
                </a:tc>
                <a:extLst>
                  <a:ext uri="{0D108BD9-81ED-4DB2-BD59-A6C34878D82A}">
                    <a16:rowId xmlns="" xmlns:a16="http://schemas.microsoft.com/office/drawing/2014/main" val="10000"/>
                  </a:ext>
                </a:extLst>
              </a:tr>
              <a:tr h="3268980">
                <a:tc>
                  <a:txBody>
                    <a:bodyPr/>
                    <a:lstStyle/>
                    <a:p>
                      <a:pPr marL="0" indent="0">
                        <a:buFontTx/>
                        <a:buNone/>
                      </a:pPr>
                      <a:r>
                        <a:rPr lang="en-US" sz="1500" baseline="0" dirty="0"/>
                        <a:t>Share information about digital literacy with faculty and university administration</a:t>
                      </a:r>
                    </a:p>
                    <a:p>
                      <a:pPr marL="0" indent="0">
                        <a:buFontTx/>
                        <a:buNone/>
                      </a:pPr>
                      <a:endParaRPr lang="en-US" sz="1500" baseline="0" dirty="0"/>
                    </a:p>
                    <a:p>
                      <a:pPr marL="0" indent="0">
                        <a:buFontTx/>
                        <a:buNone/>
                      </a:pPr>
                      <a:r>
                        <a:rPr lang="en-US" sz="1500" baseline="0" dirty="0"/>
                        <a:t>Include new “digital literacy” elements in our information literacy programmes</a:t>
                      </a:r>
                    </a:p>
                    <a:p>
                      <a:pPr marL="0" indent="0">
                        <a:buFontTx/>
                        <a:buNone/>
                      </a:pPr>
                      <a:endParaRPr lang="en-US" sz="1500" baseline="0" dirty="0"/>
                    </a:p>
                    <a:p>
                      <a:pPr marL="285750" indent="-285750">
                        <a:buFontTx/>
                        <a:buChar char="-"/>
                      </a:pPr>
                      <a:endParaRPr lang="en-US" sz="800" dirty="0"/>
                    </a:p>
                  </a:txBody>
                  <a:tcPr marL="68580" marR="68580" marT="34290" marB="34290"/>
                </a:tc>
                <a:tc>
                  <a:txBody>
                    <a:bodyPr/>
                    <a:lstStyle/>
                    <a:p>
                      <a:r>
                        <a:rPr lang="en-US" sz="1500" dirty="0"/>
                        <a:t>Develop </a:t>
                      </a:r>
                      <a:r>
                        <a:rPr lang="en-US" sz="1500" baseline="0" dirty="0"/>
                        <a:t>and pitch a local definition/framework for digital literacy – staff and students</a:t>
                      </a:r>
                    </a:p>
                    <a:p>
                      <a:endParaRPr lang="en-US" sz="1500" baseline="0" dirty="0"/>
                    </a:p>
                    <a:p>
                      <a:r>
                        <a:rPr lang="en-US" sz="1500" baseline="0" dirty="0"/>
                        <a:t>Build/customize an online, self-paced digital literacy programme for all</a:t>
                      </a:r>
                    </a:p>
                    <a:p>
                      <a:endParaRPr lang="en-US" sz="1500" baseline="0" dirty="0"/>
                    </a:p>
                    <a:p>
                      <a:r>
                        <a:rPr lang="en-US" sz="1500" baseline="0" dirty="0"/>
                        <a:t>Provide support for digital thinking and digital scholarship in library spaces (data visualization, media lab, etc.)</a:t>
                      </a:r>
                    </a:p>
                    <a:p>
                      <a:endParaRPr lang="en-US" sz="1500" dirty="0"/>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44597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01608"/>
            <a:ext cx="5715000" cy="546092"/>
          </a:xfrm>
        </p:spPr>
        <p:txBody>
          <a:bodyPr/>
          <a:lstStyle/>
          <a:p>
            <a:r>
              <a:rPr lang="en-US" sz="2400" dirty="0"/>
              <a:t>Example E – Digital Strategy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4816782"/>
              </p:ext>
            </p:extLst>
          </p:nvPr>
        </p:nvGraphicFramePr>
        <p:xfrm>
          <a:off x="431800" y="647700"/>
          <a:ext cx="5715000" cy="4069080"/>
        </p:xfrm>
        <a:graphic>
          <a:graphicData uri="http://schemas.openxmlformats.org/drawingml/2006/table">
            <a:tbl>
              <a:tblPr firstRow="1" bandRow="1">
                <a:tableStyleId>{5C22544A-7EE6-4342-B048-85BDC9FD1C3A}</a:tableStyleId>
              </a:tblPr>
              <a:tblGrid>
                <a:gridCol w="2857500">
                  <a:extLst>
                    <a:ext uri="{9D8B030D-6E8A-4147-A177-3AD203B41FA5}">
                      <a16:colId xmlns="" xmlns:a16="http://schemas.microsoft.com/office/drawing/2014/main" val="20000"/>
                    </a:ext>
                  </a:extLst>
                </a:gridCol>
                <a:gridCol w="2857500">
                  <a:extLst>
                    <a:ext uri="{9D8B030D-6E8A-4147-A177-3AD203B41FA5}">
                      <a16:colId xmlns="" xmlns:a16="http://schemas.microsoft.com/office/drawing/2014/main" val="20001"/>
                    </a:ext>
                  </a:extLst>
                </a:gridCol>
              </a:tblGrid>
              <a:tr h="800100">
                <a:tc>
                  <a:txBody>
                    <a:bodyPr/>
                    <a:lstStyle/>
                    <a:p>
                      <a:r>
                        <a:rPr lang="en-US" sz="2400" dirty="0"/>
                        <a:t>EXPERT</a:t>
                      </a:r>
                      <a:r>
                        <a:rPr lang="en-US" sz="2400" baseline="0" dirty="0"/>
                        <a:t> SUPPORT</a:t>
                      </a:r>
                      <a:endParaRPr lang="en-US" sz="2400" dirty="0"/>
                    </a:p>
                  </a:txBody>
                  <a:tcPr marL="68580" marR="68580" marT="34290" marB="34290"/>
                </a:tc>
                <a:tc>
                  <a:txBody>
                    <a:bodyPr/>
                    <a:lstStyle/>
                    <a:p>
                      <a:endParaRPr lang="en-US" sz="2400" dirty="0"/>
                    </a:p>
                  </a:txBody>
                  <a:tcPr marL="68580" marR="68580" marT="34290" marB="34290"/>
                </a:tc>
                <a:extLst>
                  <a:ext uri="{0D108BD9-81ED-4DB2-BD59-A6C34878D82A}">
                    <a16:rowId xmlns="" xmlns:a16="http://schemas.microsoft.com/office/drawing/2014/main" val="10000"/>
                  </a:ext>
                </a:extLst>
              </a:tr>
              <a:tr h="3268980">
                <a:tc>
                  <a:txBody>
                    <a:bodyPr/>
                    <a:lstStyle/>
                    <a:p>
                      <a:pPr marL="0" indent="0">
                        <a:buFontTx/>
                        <a:buNone/>
                      </a:pPr>
                      <a:r>
                        <a:rPr lang="en-US" sz="1500" baseline="0" dirty="0"/>
                        <a:t>Provide inputs to university digital strategy</a:t>
                      </a:r>
                    </a:p>
                    <a:p>
                      <a:pPr marL="0" indent="0">
                        <a:buFontTx/>
                        <a:buNone/>
                      </a:pPr>
                      <a:endParaRPr lang="en-US" sz="1500" baseline="0" dirty="0"/>
                    </a:p>
                    <a:p>
                      <a:pPr marL="0" indent="0">
                        <a:buFontTx/>
                        <a:buNone/>
                      </a:pPr>
                      <a:r>
                        <a:rPr lang="en-US" sz="1500" baseline="0" dirty="0"/>
                        <a:t>Provide digital infrastructure and support for local outputs</a:t>
                      </a:r>
                    </a:p>
                    <a:p>
                      <a:pPr marL="0" indent="0">
                        <a:buFontTx/>
                        <a:buNone/>
                      </a:pPr>
                      <a:endParaRPr lang="en-US" sz="1500" baseline="0" dirty="0"/>
                    </a:p>
                    <a:p>
                      <a:pPr marL="0" indent="0">
                        <a:buFontTx/>
                        <a:buNone/>
                      </a:pPr>
                      <a:r>
                        <a:rPr lang="en-US" sz="1500" baseline="0" dirty="0"/>
                        <a:t>Engage in support for digital pedagogy and digital scholarship</a:t>
                      </a:r>
                    </a:p>
                    <a:p>
                      <a:pPr marL="0" indent="0">
                        <a:buFontTx/>
                        <a:buNone/>
                      </a:pPr>
                      <a:endParaRPr lang="en-US" sz="1500" baseline="0" dirty="0"/>
                    </a:p>
                    <a:p>
                      <a:pPr marL="285750" indent="-285750">
                        <a:buFontTx/>
                        <a:buChar char="-"/>
                      </a:pPr>
                      <a:endParaRPr lang="en-US" sz="800" dirty="0"/>
                    </a:p>
                  </a:txBody>
                  <a:tcPr marL="68580" marR="68580" marT="34290" marB="34290"/>
                </a:tc>
                <a:tc>
                  <a:txBody>
                    <a:bodyPr/>
                    <a:lstStyle/>
                    <a:p>
                      <a:endParaRPr lang="en-US" sz="1500" dirty="0"/>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9018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01608"/>
            <a:ext cx="5715000" cy="546092"/>
          </a:xfrm>
        </p:spPr>
        <p:txBody>
          <a:bodyPr/>
          <a:lstStyle/>
          <a:p>
            <a:r>
              <a:rPr lang="en-US" sz="2400" dirty="0"/>
              <a:t>Example E – Digital Strategy</a:t>
            </a:r>
          </a:p>
        </p:txBody>
      </p:sp>
      <p:graphicFrame>
        <p:nvGraphicFramePr>
          <p:cNvPr id="5" name="Content Placeholder 4"/>
          <p:cNvGraphicFramePr>
            <a:graphicFrameLocks noGrp="1"/>
          </p:cNvGraphicFramePr>
          <p:nvPr>
            <p:ph idx="1"/>
            <p:extLst/>
          </p:nvPr>
        </p:nvGraphicFramePr>
        <p:xfrm>
          <a:off x="431800" y="647700"/>
          <a:ext cx="5715000" cy="4069080"/>
        </p:xfrm>
        <a:graphic>
          <a:graphicData uri="http://schemas.openxmlformats.org/drawingml/2006/table">
            <a:tbl>
              <a:tblPr firstRow="1" bandRow="1">
                <a:tableStyleId>{5C22544A-7EE6-4342-B048-85BDC9FD1C3A}</a:tableStyleId>
              </a:tblPr>
              <a:tblGrid>
                <a:gridCol w="2857500">
                  <a:extLst>
                    <a:ext uri="{9D8B030D-6E8A-4147-A177-3AD203B41FA5}">
                      <a16:colId xmlns="" xmlns:a16="http://schemas.microsoft.com/office/drawing/2014/main" val="20000"/>
                    </a:ext>
                  </a:extLst>
                </a:gridCol>
                <a:gridCol w="2857500">
                  <a:extLst>
                    <a:ext uri="{9D8B030D-6E8A-4147-A177-3AD203B41FA5}">
                      <a16:colId xmlns="" xmlns:a16="http://schemas.microsoft.com/office/drawing/2014/main" val="20001"/>
                    </a:ext>
                  </a:extLst>
                </a:gridCol>
              </a:tblGrid>
              <a:tr h="800100">
                <a:tc>
                  <a:txBody>
                    <a:bodyPr/>
                    <a:lstStyle/>
                    <a:p>
                      <a:r>
                        <a:rPr lang="en-US" sz="2400" dirty="0"/>
                        <a:t>EXPERT</a:t>
                      </a:r>
                      <a:r>
                        <a:rPr lang="en-US" sz="2400" baseline="0" dirty="0"/>
                        <a:t> SUPPORT</a:t>
                      </a:r>
                      <a:endParaRPr lang="en-US" sz="2400" dirty="0"/>
                    </a:p>
                  </a:txBody>
                  <a:tcPr marL="68580" marR="68580" marT="34290" marB="34290"/>
                </a:tc>
                <a:tc>
                  <a:txBody>
                    <a:bodyPr/>
                    <a:lstStyle/>
                    <a:p>
                      <a:r>
                        <a:rPr lang="en-US" sz="2400" dirty="0"/>
                        <a:t>LEADERSHIP</a:t>
                      </a:r>
                    </a:p>
                  </a:txBody>
                  <a:tcPr marL="68580" marR="68580" marT="34290" marB="34290"/>
                </a:tc>
                <a:extLst>
                  <a:ext uri="{0D108BD9-81ED-4DB2-BD59-A6C34878D82A}">
                    <a16:rowId xmlns="" xmlns:a16="http://schemas.microsoft.com/office/drawing/2014/main" val="10000"/>
                  </a:ext>
                </a:extLst>
              </a:tr>
              <a:tr h="3268980">
                <a:tc>
                  <a:txBody>
                    <a:bodyPr/>
                    <a:lstStyle/>
                    <a:p>
                      <a:pPr marL="0" indent="0">
                        <a:buFontTx/>
                        <a:buNone/>
                      </a:pPr>
                      <a:r>
                        <a:rPr lang="en-US" sz="1500" baseline="0" dirty="0"/>
                        <a:t>Provide inputs to university digital strategy</a:t>
                      </a:r>
                    </a:p>
                    <a:p>
                      <a:pPr marL="0" indent="0">
                        <a:buFontTx/>
                        <a:buNone/>
                      </a:pPr>
                      <a:endParaRPr lang="en-US" sz="1500" baseline="0" dirty="0"/>
                    </a:p>
                    <a:p>
                      <a:pPr marL="0" indent="0">
                        <a:buFontTx/>
                        <a:buNone/>
                      </a:pPr>
                      <a:r>
                        <a:rPr lang="en-US" sz="1500" baseline="0" dirty="0"/>
                        <a:t>Provide digital infrastructure and support for local outputs</a:t>
                      </a:r>
                    </a:p>
                    <a:p>
                      <a:pPr marL="0" indent="0">
                        <a:buFontTx/>
                        <a:buNone/>
                      </a:pPr>
                      <a:endParaRPr lang="en-US" sz="1500" baseline="0" dirty="0"/>
                    </a:p>
                    <a:p>
                      <a:pPr marL="0" indent="0">
                        <a:buFontTx/>
                        <a:buNone/>
                      </a:pPr>
                      <a:r>
                        <a:rPr lang="en-US" sz="1500" baseline="0" dirty="0"/>
                        <a:t>Engage in support for digital pedagogy and digital scholarship</a:t>
                      </a:r>
                    </a:p>
                    <a:p>
                      <a:pPr marL="0" indent="0">
                        <a:buFontTx/>
                        <a:buNone/>
                      </a:pPr>
                      <a:endParaRPr lang="en-US" sz="1500" baseline="0" dirty="0"/>
                    </a:p>
                    <a:p>
                      <a:pPr marL="285750" indent="-285750">
                        <a:buFontTx/>
                        <a:buChar char="-"/>
                      </a:pPr>
                      <a:endParaRPr lang="en-US" sz="800" dirty="0"/>
                    </a:p>
                  </a:txBody>
                  <a:tcPr marL="68580" marR="68580" marT="34290" marB="34290"/>
                </a:tc>
                <a:tc>
                  <a:txBody>
                    <a:bodyPr/>
                    <a:lstStyle/>
                    <a:p>
                      <a:r>
                        <a:rPr lang="en-US" sz="1500" dirty="0"/>
                        <a:t>Position library</a:t>
                      </a:r>
                      <a:r>
                        <a:rPr lang="en-US" sz="1500" baseline="0" dirty="0"/>
                        <a:t> staff </a:t>
                      </a:r>
                      <a:r>
                        <a:rPr lang="en-US" sz="1500" dirty="0"/>
                        <a:t>as neutral and knowledgeable participants in digital transformation in higher</a:t>
                      </a:r>
                      <a:r>
                        <a:rPr lang="en-US" sz="1500" baseline="0" dirty="0"/>
                        <a:t> education</a:t>
                      </a:r>
                    </a:p>
                    <a:p>
                      <a:endParaRPr lang="en-US" sz="1500" baseline="0" dirty="0"/>
                    </a:p>
                    <a:p>
                      <a:r>
                        <a:rPr lang="en-US" sz="1500" baseline="0" dirty="0"/>
                        <a:t>Offer to facilitate campus-wide discussions that cross departments and domains</a:t>
                      </a:r>
                    </a:p>
                    <a:p>
                      <a:endParaRPr lang="en-US" sz="1500" baseline="0" dirty="0"/>
                    </a:p>
                    <a:p>
                      <a:r>
                        <a:rPr lang="en-US" sz="1500" baseline="0" dirty="0"/>
                        <a:t>Offer your leadership – several universities are engaging University Librarians in digital leadership roles</a:t>
                      </a:r>
                      <a:endParaRPr lang="en-US" sz="1500" dirty="0"/>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11695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66611"/>
            <a:ext cx="5107275" cy="435599"/>
          </a:xfrm>
        </p:spPr>
        <p:txBody>
          <a:bodyPr/>
          <a:lstStyle/>
          <a:p>
            <a:r>
              <a:rPr lang="en-US" dirty="0"/>
              <a:t>Exercise #3 </a:t>
            </a:r>
            <a:br>
              <a:rPr lang="en-US" dirty="0"/>
            </a:br>
            <a:r>
              <a:rPr lang="en-US" sz="2400" dirty="0"/>
              <a:t>Imagining your leadership role</a:t>
            </a:r>
          </a:p>
        </p:txBody>
      </p:sp>
      <p:sp>
        <p:nvSpPr>
          <p:cNvPr id="3" name="Content Placeholder 2"/>
          <p:cNvSpPr>
            <a:spLocks noGrp="1"/>
          </p:cNvSpPr>
          <p:nvPr>
            <p:ph idx="1"/>
          </p:nvPr>
        </p:nvSpPr>
        <p:spPr>
          <a:xfrm>
            <a:off x="228600" y="1060764"/>
            <a:ext cx="6295064" cy="2279336"/>
          </a:xfrm>
        </p:spPr>
        <p:txBody>
          <a:bodyPr>
            <a:normAutofit/>
          </a:bodyPr>
          <a:lstStyle/>
          <a:p>
            <a:pPr marL="342900" lvl="0" indent="-342900">
              <a:buFont typeface="Wingdings" pitchFamily="2" charset="2"/>
              <a:buChar char="§"/>
            </a:pPr>
            <a:r>
              <a:rPr lang="en-US" sz="2100" dirty="0"/>
              <a:t>Imagine the leadership role you want to take in research and/or learning on your campus</a:t>
            </a:r>
          </a:p>
          <a:p>
            <a:pPr marL="342900" lvl="0" indent="-342900">
              <a:buFont typeface="Wingdings" pitchFamily="2" charset="2"/>
              <a:buChar char="§"/>
            </a:pPr>
            <a:r>
              <a:rPr lang="en-US" sz="2100" dirty="0"/>
              <a:t>What expertise do you have or need to build in order to take on that role?</a:t>
            </a:r>
            <a:endParaRPr lang="en-SG" sz="2100" dirty="0"/>
          </a:p>
          <a:p>
            <a:pPr marL="342900" lvl="0" indent="-342900">
              <a:buFont typeface="Wingdings" pitchFamily="2" charset="2"/>
              <a:buChar char="§"/>
            </a:pPr>
            <a:r>
              <a:rPr lang="en-US" sz="2100" dirty="0"/>
              <a:t>Identify possible concrete steps to help you get into a position where you can take on that role?</a:t>
            </a:r>
            <a:endParaRPr lang="en-SG" sz="2100" dirty="0"/>
          </a:p>
          <a:p>
            <a:pPr marL="85725">
              <a:buNone/>
            </a:pPr>
            <a:endParaRPr lang="en-US" sz="2100" dirty="0"/>
          </a:p>
        </p:txBody>
      </p:sp>
      <p:pic>
        <p:nvPicPr>
          <p:cNvPr id="6" name="Content Placeholder 3"/>
          <p:cNvPicPr>
            <a:picLocks noChangeAspect="1"/>
          </p:cNvPicPr>
          <p:nvPr/>
        </p:nvPicPr>
        <p:blipFill rotWithShape="1">
          <a:blip r:embed="rId3"/>
          <a:srcRect t="1807" r="9399" b="1807"/>
          <a:stretch/>
        </p:blipFill>
        <p:spPr>
          <a:xfrm>
            <a:off x="1981201" y="3250396"/>
            <a:ext cx="4140200" cy="1667855"/>
          </a:xfrm>
          <a:prstGeom prst="rect">
            <a:avLst/>
          </a:prstGeom>
        </p:spPr>
      </p:pic>
      <p:sp>
        <p:nvSpPr>
          <p:cNvPr id="7" name="TextBox 6"/>
          <p:cNvSpPr txBox="1"/>
          <p:nvPr/>
        </p:nvSpPr>
        <p:spPr>
          <a:xfrm>
            <a:off x="1490036" y="4918251"/>
            <a:ext cx="5367964" cy="253916"/>
          </a:xfrm>
          <a:prstGeom prst="rect">
            <a:avLst/>
          </a:prstGeom>
          <a:noFill/>
        </p:spPr>
        <p:txBody>
          <a:bodyPr wrap="square" rtlCol="0">
            <a:spAutoFit/>
          </a:bodyPr>
          <a:lstStyle/>
          <a:p>
            <a:r>
              <a:rPr lang="en-US" sz="1000" dirty="0"/>
              <a:t>http://</a:t>
            </a:r>
            <a:r>
              <a:rPr lang="en-US" sz="1000" dirty="0" err="1"/>
              <a:t>www.outsideonline.com</a:t>
            </a:r>
            <a:r>
              <a:rPr lang="en-US" sz="1000" dirty="0"/>
              <a:t>/adventure-travel/hiking/The-2014-Hikers-Handbook.html</a:t>
            </a:r>
          </a:p>
        </p:txBody>
      </p:sp>
      <p:cxnSp>
        <p:nvCxnSpPr>
          <p:cNvPr id="8" name="Shape 124">
            <a:extLst>
              <a:ext uri="{FF2B5EF4-FFF2-40B4-BE49-F238E27FC236}">
                <a16:creationId xmlns="" xmlns:a16="http://schemas.microsoft.com/office/drawing/2014/main" id="{DB332ECC-CBB7-8041-809B-2AACCF337730}"/>
              </a:ext>
            </a:extLst>
          </p:cNvPr>
          <p:cNvCxnSpPr/>
          <p:nvPr/>
        </p:nvCxnSpPr>
        <p:spPr>
          <a:xfrm>
            <a:off x="-13499" y="956126"/>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916852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12" y="255738"/>
            <a:ext cx="5107275" cy="435599"/>
          </a:xfrm>
        </p:spPr>
        <p:txBody>
          <a:bodyPr/>
          <a:lstStyle/>
          <a:p>
            <a:r>
              <a:rPr lang="en-US" sz="2400" dirty="0"/>
              <a:t>An oldie but a goodie</a:t>
            </a:r>
          </a:p>
        </p:txBody>
      </p:sp>
      <p:sp>
        <p:nvSpPr>
          <p:cNvPr id="3" name="Content Placeholder 2"/>
          <p:cNvSpPr>
            <a:spLocks noGrp="1"/>
          </p:cNvSpPr>
          <p:nvPr>
            <p:ph idx="1"/>
          </p:nvPr>
        </p:nvSpPr>
        <p:spPr>
          <a:xfrm>
            <a:off x="552050" y="1067334"/>
            <a:ext cx="5740400" cy="3860266"/>
          </a:xfrm>
        </p:spPr>
        <p:txBody>
          <a:bodyPr/>
          <a:lstStyle/>
          <a:p>
            <a:pPr marL="85725">
              <a:buNone/>
            </a:pPr>
            <a:r>
              <a:rPr lang="en-US" sz="1800" dirty="0"/>
              <a:t>Theodore Levitt, 1960 “Marketing Myopia” Harvard Business Review</a:t>
            </a:r>
          </a:p>
          <a:p>
            <a:pPr>
              <a:buNone/>
            </a:pPr>
            <a:endParaRPr lang="en-US" sz="800" dirty="0"/>
          </a:p>
          <a:p>
            <a:pPr>
              <a:buNone/>
            </a:pPr>
            <a:r>
              <a:rPr lang="en-US" sz="1600" dirty="0"/>
              <a:t>The railroads did not stop growing because the need for passenger and freight transportation declined. That grew. The railroads are in trouble today not because that need was filled by others (cars, trucks, airplanes, and even telephones) but because it was </a:t>
            </a:r>
            <a:r>
              <a:rPr lang="en-US" sz="1600" i="1" dirty="0"/>
              <a:t>not</a:t>
            </a:r>
            <a:r>
              <a:rPr lang="en-US" sz="1600" dirty="0"/>
              <a:t> filled by the railroads themselves. They let others take customers away from them because they assumed themselves to be in the railroad business rather than in the transportation business. The reason they defined their industry incorrectly was that they were railroad oriented instead of transportation oriented; they were product oriented instead of customer oriented….</a:t>
            </a:r>
          </a:p>
        </p:txBody>
      </p:sp>
      <p:cxnSp>
        <p:nvCxnSpPr>
          <p:cNvPr id="4" name="Shape 124">
            <a:extLst>
              <a:ext uri="{FF2B5EF4-FFF2-40B4-BE49-F238E27FC236}">
                <a16:creationId xmlns="" xmlns:a16="http://schemas.microsoft.com/office/drawing/2014/main" id="{2BB7C36F-5D9E-DB4F-990E-C3398C9A50FE}"/>
              </a:ext>
            </a:extLst>
          </p:cNvPr>
          <p:cNvCxnSpPr/>
          <p:nvPr/>
        </p:nvCxnSpPr>
        <p:spPr>
          <a:xfrm>
            <a:off x="-13499" y="815835"/>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2437977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12" y="255738"/>
            <a:ext cx="5107275" cy="435599"/>
          </a:xfrm>
        </p:spPr>
        <p:txBody>
          <a:bodyPr/>
          <a:lstStyle/>
          <a:p>
            <a:r>
              <a:rPr lang="en-US" sz="2400" dirty="0"/>
              <a:t>An oldie but a goodie, revised</a:t>
            </a:r>
          </a:p>
        </p:txBody>
      </p:sp>
      <p:sp>
        <p:nvSpPr>
          <p:cNvPr id="3" name="Content Placeholder 2"/>
          <p:cNvSpPr>
            <a:spLocks noGrp="1"/>
          </p:cNvSpPr>
          <p:nvPr>
            <p:ph idx="1"/>
          </p:nvPr>
        </p:nvSpPr>
        <p:spPr>
          <a:xfrm>
            <a:off x="552050" y="1067334"/>
            <a:ext cx="5740400" cy="3860266"/>
          </a:xfrm>
        </p:spPr>
        <p:txBody>
          <a:bodyPr/>
          <a:lstStyle/>
          <a:p>
            <a:pPr marL="85725">
              <a:buNone/>
            </a:pPr>
            <a:r>
              <a:rPr lang="en-US" sz="1800" dirty="0">
                <a:solidFill>
                  <a:schemeClr val="accent6"/>
                </a:solidFill>
              </a:rPr>
              <a:t>Adapted from </a:t>
            </a:r>
            <a:r>
              <a:rPr lang="en-US" sz="1800" dirty="0"/>
              <a:t>Theodore Levitt, 1960 “Marketing Myopia” Harvard Business Review</a:t>
            </a:r>
          </a:p>
          <a:p>
            <a:pPr>
              <a:buNone/>
            </a:pPr>
            <a:endParaRPr lang="en-US" sz="800" dirty="0"/>
          </a:p>
          <a:p>
            <a:pPr>
              <a:buNone/>
            </a:pPr>
            <a:r>
              <a:rPr lang="en-US" sz="1600" dirty="0">
                <a:solidFill>
                  <a:schemeClr val="accent6"/>
                </a:solidFill>
              </a:rPr>
              <a:t>Academic libraries </a:t>
            </a:r>
            <a:r>
              <a:rPr lang="en-US" sz="1600" dirty="0"/>
              <a:t>did not stop growing because the need for </a:t>
            </a:r>
            <a:r>
              <a:rPr lang="en-US" sz="1600" dirty="0">
                <a:solidFill>
                  <a:schemeClr val="accent6"/>
                </a:solidFill>
              </a:rPr>
              <a:t>information expertise </a:t>
            </a:r>
            <a:r>
              <a:rPr lang="en-US" sz="1600" dirty="0"/>
              <a:t>declined. That grew. Academic libraries are in trouble today not because that need was filled by others (</a:t>
            </a:r>
            <a:r>
              <a:rPr lang="en-US" sz="1600" dirty="0">
                <a:solidFill>
                  <a:schemeClr val="accent6"/>
                </a:solidFill>
              </a:rPr>
              <a:t>google, </a:t>
            </a:r>
            <a:r>
              <a:rPr lang="en-US" sz="1600" dirty="0" err="1">
                <a:solidFill>
                  <a:schemeClr val="accent6"/>
                </a:solidFill>
              </a:rPr>
              <a:t>wikipedia</a:t>
            </a:r>
            <a:r>
              <a:rPr lang="en-US" sz="1600" dirty="0">
                <a:solidFill>
                  <a:schemeClr val="accent6"/>
                </a:solidFill>
              </a:rPr>
              <a:t>, </a:t>
            </a:r>
            <a:r>
              <a:rPr lang="en-US" sz="1600" dirty="0" err="1">
                <a:solidFill>
                  <a:schemeClr val="accent6"/>
                </a:solidFill>
              </a:rPr>
              <a:t>facebook</a:t>
            </a:r>
            <a:r>
              <a:rPr lang="en-US" sz="1600" dirty="0">
                <a:solidFill>
                  <a:schemeClr val="accent6"/>
                </a:solidFill>
              </a:rPr>
              <a:t> for researchers</a:t>
            </a:r>
            <a:r>
              <a:rPr lang="en-US" sz="1600" dirty="0"/>
              <a:t>) but because it was </a:t>
            </a:r>
            <a:r>
              <a:rPr lang="en-US" sz="1600" i="1" dirty="0"/>
              <a:t>not</a:t>
            </a:r>
            <a:r>
              <a:rPr lang="en-US" sz="1600" dirty="0"/>
              <a:t> filled by </a:t>
            </a:r>
            <a:r>
              <a:rPr lang="en-US" sz="1600" dirty="0">
                <a:solidFill>
                  <a:schemeClr val="accent6"/>
                </a:solidFill>
              </a:rPr>
              <a:t>librarians </a:t>
            </a:r>
            <a:r>
              <a:rPr lang="en-US" sz="1600" dirty="0"/>
              <a:t>themselves. They let others take customers away from them because they assumed themselves to be in the </a:t>
            </a:r>
            <a:r>
              <a:rPr lang="en-US" sz="1600" dirty="0">
                <a:solidFill>
                  <a:schemeClr val="accent6"/>
                </a:solidFill>
              </a:rPr>
              <a:t>library </a:t>
            </a:r>
            <a:r>
              <a:rPr lang="en-US" sz="1600" dirty="0"/>
              <a:t>business rather than in the </a:t>
            </a:r>
            <a:r>
              <a:rPr lang="en-US" sz="1600" dirty="0">
                <a:solidFill>
                  <a:schemeClr val="accent6"/>
                </a:solidFill>
              </a:rPr>
              <a:t>higher education </a:t>
            </a:r>
            <a:r>
              <a:rPr lang="en-US" sz="1600" dirty="0"/>
              <a:t>business. The reason they defined their industry incorrectly was that they were </a:t>
            </a:r>
            <a:r>
              <a:rPr lang="en-US" sz="1600" dirty="0">
                <a:solidFill>
                  <a:schemeClr val="accent6"/>
                </a:solidFill>
              </a:rPr>
              <a:t>library oriented</a:t>
            </a:r>
            <a:r>
              <a:rPr lang="en-US" sz="1600" dirty="0"/>
              <a:t> instead of </a:t>
            </a:r>
            <a:r>
              <a:rPr lang="en-US" sz="1600" dirty="0">
                <a:solidFill>
                  <a:schemeClr val="accent6"/>
                </a:solidFill>
              </a:rPr>
              <a:t>learning and research oriented</a:t>
            </a:r>
            <a:r>
              <a:rPr lang="en-US" sz="1600" dirty="0"/>
              <a:t>; they were </a:t>
            </a:r>
            <a:r>
              <a:rPr lang="en-US" sz="1600" dirty="0">
                <a:solidFill>
                  <a:schemeClr val="accent6"/>
                </a:solidFill>
              </a:rPr>
              <a:t>resource oriented </a:t>
            </a:r>
            <a:r>
              <a:rPr lang="en-US" sz="1600" dirty="0"/>
              <a:t>instead of </a:t>
            </a:r>
            <a:r>
              <a:rPr lang="en-US" sz="1600" dirty="0">
                <a:solidFill>
                  <a:schemeClr val="accent6"/>
                </a:solidFill>
              </a:rPr>
              <a:t>student/faculty </a:t>
            </a:r>
            <a:r>
              <a:rPr lang="en-US" sz="1600" dirty="0"/>
              <a:t>oriented ….</a:t>
            </a:r>
          </a:p>
        </p:txBody>
      </p:sp>
      <p:cxnSp>
        <p:nvCxnSpPr>
          <p:cNvPr id="4" name="Shape 124">
            <a:extLst>
              <a:ext uri="{FF2B5EF4-FFF2-40B4-BE49-F238E27FC236}">
                <a16:creationId xmlns="" xmlns:a16="http://schemas.microsoft.com/office/drawing/2014/main" id="{2BB7C36F-5D9E-DB4F-990E-C3398C9A50FE}"/>
              </a:ext>
            </a:extLst>
          </p:cNvPr>
          <p:cNvCxnSpPr/>
          <p:nvPr/>
        </p:nvCxnSpPr>
        <p:spPr>
          <a:xfrm>
            <a:off x="-13499" y="815835"/>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1360449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533036" y="1199525"/>
            <a:ext cx="5823859" cy="869849"/>
          </a:xfrm>
          <a:prstGeom prst="rect">
            <a:avLst/>
          </a:prstGeom>
        </p:spPr>
        <p:txBody>
          <a:bodyPr lIns="68569" tIns="68569" rIns="68569" bIns="68569" anchor="b" anchorCtr="0">
            <a:noAutofit/>
          </a:bodyPr>
          <a:lstStyle/>
          <a:p>
            <a:pPr algn="ctr"/>
            <a:r>
              <a:rPr lang="en" sz="2800" dirty="0"/>
              <a:t>Thanks for working </a:t>
            </a:r>
            <a:br>
              <a:rPr lang="en" sz="2800" dirty="0"/>
            </a:br>
            <a:r>
              <a:rPr lang="en" sz="2800" dirty="0"/>
              <a:t>with me today!</a:t>
            </a:r>
          </a:p>
        </p:txBody>
      </p:sp>
      <p:grpSp>
        <p:nvGrpSpPr>
          <p:cNvPr id="62" name="Shape 62"/>
          <p:cNvGrpSpPr/>
          <p:nvPr/>
        </p:nvGrpSpPr>
        <p:grpSpPr>
          <a:xfrm>
            <a:off x="965200" y="3544108"/>
            <a:ext cx="171151" cy="272101"/>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68569" tIns="68569" rIns="68569" bIns="68569" anchor="ctr" anchorCtr="0">
              <a:noAutofit/>
            </a:bodyPr>
            <a:lstStyle/>
            <a:p>
              <a:endParaRPr sz="1050"/>
            </a:p>
          </p:txBody>
        </p:sp>
      </p:grpSp>
      <p:sp>
        <p:nvSpPr>
          <p:cNvPr id="2" name="TextBox 1">
            <a:extLst>
              <a:ext uri="{FF2B5EF4-FFF2-40B4-BE49-F238E27FC236}">
                <a16:creationId xmlns="" xmlns:a16="http://schemas.microsoft.com/office/drawing/2014/main" id="{74CF1ABA-C5C5-A94E-AEB5-CC1D2E7A1A24}"/>
              </a:ext>
            </a:extLst>
          </p:cNvPr>
          <p:cNvSpPr txBox="1"/>
          <p:nvPr/>
        </p:nvSpPr>
        <p:spPr>
          <a:xfrm>
            <a:off x="4520299" y="4056571"/>
            <a:ext cx="2063932" cy="769441"/>
          </a:xfrm>
          <a:prstGeom prst="rect">
            <a:avLst/>
          </a:prstGeom>
          <a:noFill/>
        </p:spPr>
        <p:txBody>
          <a:bodyPr wrap="square" rtlCol="0">
            <a:spAutoFit/>
          </a:bodyPr>
          <a:lstStyle/>
          <a:p>
            <a:r>
              <a:rPr lang="en-US" sz="1200" i="1" dirty="0">
                <a:solidFill>
                  <a:schemeClr val="bg1">
                    <a:lumMod val="50000"/>
                  </a:schemeClr>
                </a:solidFill>
              </a:rPr>
              <a:t>Dianne Cmor</a:t>
            </a:r>
          </a:p>
          <a:p>
            <a:endParaRPr lang="en-US" sz="800" i="1" dirty="0">
              <a:solidFill>
                <a:schemeClr val="bg1">
                  <a:lumMod val="50000"/>
                </a:schemeClr>
              </a:solidFill>
            </a:endParaRPr>
          </a:p>
          <a:p>
            <a:r>
              <a:rPr lang="en-US" sz="1200" i="1" dirty="0">
                <a:solidFill>
                  <a:schemeClr val="bg1">
                    <a:lumMod val="50000"/>
                  </a:schemeClr>
                </a:solidFill>
              </a:rPr>
              <a:t>HKUL Library Leadership Institute 2018, Hong Kong</a:t>
            </a:r>
          </a:p>
        </p:txBody>
      </p:sp>
      <p:pic>
        <p:nvPicPr>
          <p:cNvPr id="20" name="Shape 128">
            <a:extLst>
              <a:ext uri="{FF2B5EF4-FFF2-40B4-BE49-F238E27FC236}">
                <a16:creationId xmlns="" xmlns:a16="http://schemas.microsoft.com/office/drawing/2014/main" id="{7B4AD6B9-29BC-BB41-81BF-0482D955D3B4}"/>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434027" y="2804758"/>
            <a:ext cx="2209800" cy="2181759"/>
          </a:xfrm>
          <a:prstGeom prst="ellipse">
            <a:avLst/>
          </a:prstGeom>
          <a:noFill/>
          <a:ln w="28575" cap="flat" cmpd="sng">
            <a:solidFill>
              <a:srgbClr val="2E3037"/>
            </a:solidFill>
            <a:prstDash val="solid"/>
            <a:round/>
            <a:headEnd type="none" w="med" len="med"/>
            <a:tailEnd type="none" w="med" len="med"/>
          </a:ln>
        </p:spPr>
      </p:pic>
    </p:spTree>
    <p:extLst>
      <p:ext uri="{BB962C8B-B14F-4D97-AF65-F5344CB8AC3E}">
        <p14:creationId xmlns:p14="http://schemas.microsoft.com/office/powerpoint/2010/main" val="340730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315" y="308968"/>
            <a:ext cx="4153869" cy="435599"/>
          </a:xfrm>
        </p:spPr>
        <p:txBody>
          <a:bodyPr/>
          <a:lstStyle/>
          <a:p>
            <a:r>
              <a:rPr lang="en-US" sz="2800" dirty="0"/>
              <a:t>Outline </a:t>
            </a:r>
          </a:p>
        </p:txBody>
      </p:sp>
      <p:sp>
        <p:nvSpPr>
          <p:cNvPr id="3" name="Content Placeholder 2"/>
          <p:cNvSpPr>
            <a:spLocks noGrp="1"/>
          </p:cNvSpPr>
          <p:nvPr>
            <p:ph idx="1"/>
          </p:nvPr>
        </p:nvSpPr>
        <p:spPr>
          <a:xfrm>
            <a:off x="172887" y="978370"/>
            <a:ext cx="6586132" cy="4136905"/>
          </a:xfrm>
        </p:spPr>
        <p:txBody>
          <a:bodyPr>
            <a:normAutofit fontScale="70000" lnSpcReduction="20000"/>
          </a:bodyPr>
          <a:lstStyle/>
          <a:p>
            <a:pPr>
              <a:buNone/>
            </a:pPr>
            <a:endParaRPr lang="en-US" sz="2900" dirty="0"/>
          </a:p>
          <a:p>
            <a:pPr marL="542925" indent="-457200"/>
            <a:r>
              <a:rPr lang="en-US" sz="3000" dirty="0"/>
              <a:t>Identifying </a:t>
            </a:r>
            <a:r>
              <a:rPr lang="en-US" sz="3000" dirty="0">
                <a:solidFill>
                  <a:srgbClr val="800000"/>
                </a:solidFill>
              </a:rPr>
              <a:t>major trends </a:t>
            </a:r>
            <a:r>
              <a:rPr lang="en-US" sz="3000" dirty="0"/>
              <a:t>in higher education research and learning</a:t>
            </a:r>
          </a:p>
          <a:p>
            <a:pPr marL="542925" indent="-457200"/>
            <a:endParaRPr lang="en-US" sz="3000" dirty="0"/>
          </a:p>
          <a:p>
            <a:pPr marL="542925" indent="-457200"/>
            <a:r>
              <a:rPr lang="en-US" sz="3000" dirty="0"/>
              <a:t>Mapping major trends to </a:t>
            </a:r>
            <a:r>
              <a:rPr lang="en-US" sz="3000" dirty="0">
                <a:solidFill>
                  <a:srgbClr val="800000"/>
                </a:solidFill>
              </a:rPr>
              <a:t>local contexts and priorities</a:t>
            </a:r>
          </a:p>
          <a:p>
            <a:pPr marL="542925" indent="-457200"/>
            <a:endParaRPr lang="en-US" sz="3000" dirty="0">
              <a:solidFill>
                <a:srgbClr val="800000"/>
              </a:solidFill>
            </a:endParaRPr>
          </a:p>
          <a:p>
            <a:pPr marL="542925" indent="-457200"/>
            <a:r>
              <a:rPr lang="en-US" sz="3000" dirty="0">
                <a:solidFill>
                  <a:srgbClr val="2F2B20"/>
                </a:solidFill>
              </a:rPr>
              <a:t>Developing </a:t>
            </a:r>
            <a:r>
              <a:rPr lang="en-US" sz="3000" dirty="0">
                <a:solidFill>
                  <a:srgbClr val="800000"/>
                </a:solidFill>
              </a:rPr>
              <a:t>expertise-based </a:t>
            </a:r>
            <a:r>
              <a:rPr lang="en-US" sz="3000" dirty="0"/>
              <a:t>research and learning support services</a:t>
            </a:r>
          </a:p>
          <a:p>
            <a:pPr marL="542925" indent="-457200"/>
            <a:endParaRPr lang="en-US" sz="3000" dirty="0"/>
          </a:p>
          <a:p>
            <a:pPr marL="542925" indent="-457200"/>
            <a:r>
              <a:rPr lang="en-US" sz="3000" dirty="0">
                <a:solidFill>
                  <a:srgbClr val="800000"/>
                </a:solidFill>
              </a:rPr>
              <a:t>Embracing leadership </a:t>
            </a:r>
            <a:r>
              <a:rPr lang="en-US" sz="3000" dirty="0">
                <a:solidFill>
                  <a:srgbClr val="2F2B20"/>
                </a:solidFill>
              </a:rPr>
              <a:t>opportunities/responsibilities in research and learning</a:t>
            </a:r>
            <a:endParaRPr lang="en-US" sz="3000" dirty="0"/>
          </a:p>
          <a:p>
            <a:endParaRPr lang="en-US" dirty="0"/>
          </a:p>
        </p:txBody>
      </p:sp>
      <p:cxnSp>
        <p:nvCxnSpPr>
          <p:cNvPr id="4" name="Shape 124">
            <a:extLst>
              <a:ext uri="{FF2B5EF4-FFF2-40B4-BE49-F238E27FC236}">
                <a16:creationId xmlns="" xmlns:a16="http://schemas.microsoft.com/office/drawing/2014/main" id="{4F80C518-09C5-DA4F-8A68-25C709CB8598}"/>
              </a:ext>
            </a:extLst>
          </p:cNvPr>
          <p:cNvCxnSpPr/>
          <p:nvPr/>
        </p:nvCxnSpPr>
        <p:spPr>
          <a:xfrm>
            <a:off x="-13499" y="808686"/>
            <a:ext cx="6871499" cy="0"/>
          </a:xfrm>
          <a:prstGeom prst="straightConnector1">
            <a:avLst/>
          </a:prstGeom>
          <a:noFill/>
          <a:ln w="9525" cap="flat" cmpd="sng">
            <a:solidFill>
              <a:srgbClr val="CCCCCC"/>
            </a:solidFill>
            <a:prstDash val="solid"/>
            <a:round/>
            <a:headEnd type="none" w="lg" len="lg"/>
            <a:tailEnd type="none" w="lg" len="lg"/>
          </a:ln>
        </p:spPr>
      </p:cxnSp>
      <p:sp>
        <p:nvSpPr>
          <p:cNvPr id="6" name="Shape 101">
            <a:extLst>
              <a:ext uri="{FF2B5EF4-FFF2-40B4-BE49-F238E27FC236}">
                <a16:creationId xmlns="" xmlns:a16="http://schemas.microsoft.com/office/drawing/2014/main" id="{8BBADB87-4EEB-C343-98E8-0F81E35977B6}"/>
              </a:ext>
            </a:extLst>
          </p:cNvPr>
          <p:cNvSpPr/>
          <p:nvPr/>
        </p:nvSpPr>
        <p:spPr>
          <a:xfrm>
            <a:off x="172887" y="114670"/>
            <a:ext cx="1129364" cy="986062"/>
          </a:xfrm>
          <a:prstGeom prst="ellipse">
            <a:avLst/>
          </a:prstGeom>
          <a:solidFill>
            <a:srgbClr val="7890A4">
              <a:alpha val="85000"/>
            </a:srgbClr>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7" name="Shape 104">
            <a:extLst>
              <a:ext uri="{FF2B5EF4-FFF2-40B4-BE49-F238E27FC236}">
                <a16:creationId xmlns="" xmlns:a16="http://schemas.microsoft.com/office/drawing/2014/main" id="{72AB273B-A4EC-EC43-AE3B-86400B02E7D1}"/>
              </a:ext>
            </a:extLst>
          </p:cNvPr>
          <p:cNvGrpSpPr/>
          <p:nvPr/>
        </p:nvGrpSpPr>
        <p:grpSpPr>
          <a:xfrm>
            <a:off x="468793" y="255589"/>
            <a:ext cx="508001" cy="655715"/>
            <a:chOff x="2594050" y="1631825"/>
            <a:chExt cx="439625" cy="439625"/>
          </a:xfrm>
        </p:grpSpPr>
        <p:sp>
          <p:nvSpPr>
            <p:cNvPr id="8" name="Shape 105">
              <a:extLst>
                <a:ext uri="{FF2B5EF4-FFF2-40B4-BE49-F238E27FC236}">
                  <a16:creationId xmlns="" xmlns:a16="http://schemas.microsoft.com/office/drawing/2014/main" id="{505E8F86-2DE9-0A46-8EBF-1E2BB4181802}"/>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106">
              <a:extLst>
                <a:ext uri="{FF2B5EF4-FFF2-40B4-BE49-F238E27FC236}">
                  <a16:creationId xmlns="" xmlns:a16="http://schemas.microsoft.com/office/drawing/2014/main" id="{00AA3CA1-5880-DB45-9E71-41A281E0A59D}"/>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7">
              <a:extLst>
                <a:ext uri="{FF2B5EF4-FFF2-40B4-BE49-F238E27FC236}">
                  <a16:creationId xmlns="" xmlns:a16="http://schemas.microsoft.com/office/drawing/2014/main" id="{F625A9E7-92A8-3A42-B602-DE399E57393B}"/>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08">
              <a:extLst>
                <a:ext uri="{FF2B5EF4-FFF2-40B4-BE49-F238E27FC236}">
                  <a16:creationId xmlns="" xmlns:a16="http://schemas.microsoft.com/office/drawing/2014/main" id="{5ABAB00D-578A-ED47-8D05-D130C9671556}"/>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21372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69" y="311956"/>
            <a:ext cx="5107275" cy="435599"/>
          </a:xfrm>
        </p:spPr>
        <p:txBody>
          <a:bodyPr/>
          <a:lstStyle/>
          <a:p>
            <a:r>
              <a:rPr lang="en-US" sz="2800" dirty="0"/>
              <a:t>3 introductory premises</a:t>
            </a:r>
          </a:p>
        </p:txBody>
      </p:sp>
      <p:sp>
        <p:nvSpPr>
          <p:cNvPr id="3" name="Content Placeholder 2"/>
          <p:cNvSpPr>
            <a:spLocks noGrp="1"/>
          </p:cNvSpPr>
          <p:nvPr>
            <p:ph idx="1"/>
          </p:nvPr>
        </p:nvSpPr>
        <p:spPr>
          <a:xfrm>
            <a:off x="330570" y="1149531"/>
            <a:ext cx="5812644" cy="3604539"/>
          </a:xfrm>
        </p:spPr>
        <p:txBody>
          <a:bodyPr/>
          <a:lstStyle/>
          <a:p>
            <a:pPr marL="471488" indent="-385763">
              <a:buClr>
                <a:schemeClr val="accent6">
                  <a:lumMod val="60000"/>
                  <a:lumOff val="40000"/>
                </a:schemeClr>
              </a:buClr>
              <a:buFont typeface="+mj-lt"/>
              <a:buAutoNum type="arabicPeriod"/>
            </a:pPr>
            <a:r>
              <a:rPr lang="en-US" sz="2100" dirty="0"/>
              <a:t>Libraries can no longer be about libraries.</a:t>
            </a:r>
          </a:p>
          <a:p>
            <a:pPr marL="471488" indent="-385763">
              <a:buClr>
                <a:schemeClr val="accent6">
                  <a:lumMod val="60000"/>
                  <a:lumOff val="40000"/>
                </a:schemeClr>
              </a:buClr>
              <a:buFont typeface="+mj-lt"/>
              <a:buAutoNum type="arabicPeriod"/>
            </a:pPr>
            <a:endParaRPr lang="en-US" sz="2100" dirty="0"/>
          </a:p>
          <a:p>
            <a:pPr marL="471488" indent="-385763">
              <a:buClr>
                <a:schemeClr val="accent6">
                  <a:lumMod val="60000"/>
                  <a:lumOff val="40000"/>
                </a:schemeClr>
              </a:buClr>
              <a:buFont typeface="+mj-lt"/>
              <a:buAutoNum type="arabicPeriod"/>
            </a:pPr>
            <a:r>
              <a:rPr lang="en-US" sz="2100" dirty="0"/>
              <a:t>It is a golden age for librarian expertise.</a:t>
            </a:r>
          </a:p>
          <a:p>
            <a:pPr marL="471488" indent="-385763">
              <a:buClr>
                <a:schemeClr val="accent6">
                  <a:lumMod val="60000"/>
                  <a:lumOff val="40000"/>
                </a:schemeClr>
              </a:buClr>
              <a:buFont typeface="+mj-lt"/>
              <a:buAutoNum type="arabicPeriod"/>
            </a:pPr>
            <a:endParaRPr lang="en-US" sz="2100" dirty="0"/>
          </a:p>
          <a:p>
            <a:pPr marL="471488" indent="-385763">
              <a:buClr>
                <a:schemeClr val="accent6">
                  <a:lumMod val="60000"/>
                  <a:lumOff val="40000"/>
                </a:schemeClr>
              </a:buClr>
              <a:buFont typeface="+mj-lt"/>
              <a:buAutoNum type="arabicPeriod"/>
            </a:pPr>
            <a:r>
              <a:rPr lang="en-US" sz="2100" dirty="0"/>
              <a:t>With great expertise, comes great responsibility</a:t>
            </a:r>
          </a:p>
          <a:p>
            <a:pPr>
              <a:buNone/>
            </a:pPr>
            <a:endParaRPr lang="en-US" dirty="0"/>
          </a:p>
        </p:txBody>
      </p:sp>
      <p:cxnSp>
        <p:nvCxnSpPr>
          <p:cNvPr id="6" name="Shape 124">
            <a:extLst>
              <a:ext uri="{FF2B5EF4-FFF2-40B4-BE49-F238E27FC236}">
                <a16:creationId xmlns="" xmlns:a16="http://schemas.microsoft.com/office/drawing/2014/main" id="{7EC13028-76E7-C44D-98FB-844CF9833FB7}"/>
              </a:ext>
            </a:extLst>
          </p:cNvPr>
          <p:cNvCxnSpPr/>
          <p:nvPr/>
        </p:nvCxnSpPr>
        <p:spPr>
          <a:xfrm>
            <a:off x="-13499" y="838200"/>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8259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18" y="1248170"/>
            <a:ext cx="5107275" cy="3112200"/>
          </a:xfrm>
        </p:spPr>
        <p:txBody>
          <a:bodyPr>
            <a:normAutofit fontScale="85000" lnSpcReduction="20000"/>
          </a:bodyPr>
          <a:lstStyle/>
          <a:p>
            <a:endParaRPr lang="en-US" sz="750" dirty="0"/>
          </a:p>
          <a:p>
            <a:pPr marL="542925" indent="-457200"/>
            <a:r>
              <a:rPr lang="en-US" sz="3000" dirty="0"/>
              <a:t>Identifying </a:t>
            </a:r>
            <a:r>
              <a:rPr lang="en-US" sz="3000" dirty="0">
                <a:solidFill>
                  <a:srgbClr val="800000"/>
                </a:solidFill>
              </a:rPr>
              <a:t>major trends </a:t>
            </a:r>
            <a:r>
              <a:rPr lang="en-US" sz="3000" dirty="0"/>
              <a:t>in higher education research and learning</a:t>
            </a:r>
          </a:p>
          <a:p>
            <a:pPr marL="471488" indent="-385763"/>
            <a:r>
              <a:rPr lang="en-US" sz="2100" dirty="0">
                <a:solidFill>
                  <a:schemeClr val="bg1">
                    <a:lumMod val="75000"/>
                  </a:schemeClr>
                </a:solidFill>
              </a:rPr>
              <a:t>Mapping major trends to local contexts and priorities</a:t>
            </a:r>
          </a:p>
          <a:p>
            <a:pPr marL="471488" indent="-385763"/>
            <a:r>
              <a:rPr lang="en-US" sz="2100" dirty="0">
                <a:solidFill>
                  <a:schemeClr val="bg1">
                    <a:lumMod val="75000"/>
                  </a:schemeClr>
                </a:solidFill>
              </a:rPr>
              <a:t>Developing expertise-based research and learning support services</a:t>
            </a:r>
          </a:p>
          <a:p>
            <a:pPr marL="471488" indent="-385763"/>
            <a:r>
              <a:rPr lang="en-US" sz="2100" dirty="0">
                <a:solidFill>
                  <a:schemeClr val="bg1">
                    <a:lumMod val="75000"/>
                  </a:schemeClr>
                </a:solidFill>
              </a:rPr>
              <a:t>Embracing leadership opportunities/responsibilities in research and learning</a:t>
            </a:r>
          </a:p>
          <a:p>
            <a:pPr marL="428625" indent="-342900">
              <a:buFont typeface="+mj-lt"/>
              <a:buAutoNum type="arabicPeriod"/>
            </a:pPr>
            <a:endParaRPr lang="en-US" dirty="0">
              <a:solidFill>
                <a:schemeClr val="bg1">
                  <a:lumMod val="75000"/>
                </a:schemeClr>
              </a:solidFill>
            </a:endParaRPr>
          </a:p>
          <a:p>
            <a:endParaRPr lang="en-US" dirty="0"/>
          </a:p>
          <a:p>
            <a:endParaRPr lang="en-US" dirty="0"/>
          </a:p>
          <a:p>
            <a:endParaRPr lang="en-US" dirty="0"/>
          </a:p>
        </p:txBody>
      </p:sp>
      <p:sp>
        <p:nvSpPr>
          <p:cNvPr id="4" name="Title 1">
            <a:extLst>
              <a:ext uri="{FF2B5EF4-FFF2-40B4-BE49-F238E27FC236}">
                <a16:creationId xmlns="" xmlns:a16="http://schemas.microsoft.com/office/drawing/2014/main" id="{B6D9A493-292D-BE44-AC09-2D250C072F00}"/>
              </a:ext>
            </a:extLst>
          </p:cNvPr>
          <p:cNvSpPr txBox="1">
            <a:spLocks/>
          </p:cNvSpPr>
          <p:nvPr/>
        </p:nvSpPr>
        <p:spPr>
          <a:xfrm>
            <a:off x="1302251" y="412872"/>
            <a:ext cx="4643440" cy="43559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US" sz="2800" dirty="0"/>
              <a:t>Outline </a:t>
            </a:r>
          </a:p>
        </p:txBody>
      </p:sp>
      <p:cxnSp>
        <p:nvCxnSpPr>
          <p:cNvPr id="6" name="Shape 124">
            <a:extLst>
              <a:ext uri="{FF2B5EF4-FFF2-40B4-BE49-F238E27FC236}">
                <a16:creationId xmlns="" xmlns:a16="http://schemas.microsoft.com/office/drawing/2014/main" id="{C7AE4773-9FD6-6748-AEB9-CAEA7C9CD01E}"/>
              </a:ext>
            </a:extLst>
          </p:cNvPr>
          <p:cNvCxnSpPr/>
          <p:nvPr/>
        </p:nvCxnSpPr>
        <p:spPr>
          <a:xfrm>
            <a:off x="-13499" y="911304"/>
            <a:ext cx="6871499" cy="0"/>
          </a:xfrm>
          <a:prstGeom prst="straightConnector1">
            <a:avLst/>
          </a:prstGeom>
          <a:noFill/>
          <a:ln w="9525" cap="flat" cmpd="sng">
            <a:solidFill>
              <a:srgbClr val="CCCCCC"/>
            </a:solidFill>
            <a:prstDash val="solid"/>
            <a:round/>
            <a:headEnd type="none" w="lg" len="lg"/>
            <a:tailEnd type="none" w="lg" len="lg"/>
          </a:ln>
        </p:spPr>
      </p:cxnSp>
      <p:sp>
        <p:nvSpPr>
          <p:cNvPr id="7" name="Shape 101">
            <a:extLst>
              <a:ext uri="{FF2B5EF4-FFF2-40B4-BE49-F238E27FC236}">
                <a16:creationId xmlns="" xmlns:a16="http://schemas.microsoft.com/office/drawing/2014/main" id="{58B656D1-3107-4042-8826-6E0514FB4ACD}"/>
              </a:ext>
            </a:extLst>
          </p:cNvPr>
          <p:cNvSpPr/>
          <p:nvPr/>
        </p:nvSpPr>
        <p:spPr>
          <a:xfrm>
            <a:off x="172887" y="114670"/>
            <a:ext cx="1129364" cy="986062"/>
          </a:xfrm>
          <a:prstGeom prst="ellipse">
            <a:avLst/>
          </a:prstGeom>
          <a:solidFill>
            <a:srgbClr val="7890A4">
              <a:alpha val="85000"/>
            </a:srgbClr>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8" name="Shape 104">
            <a:extLst>
              <a:ext uri="{FF2B5EF4-FFF2-40B4-BE49-F238E27FC236}">
                <a16:creationId xmlns="" xmlns:a16="http://schemas.microsoft.com/office/drawing/2014/main" id="{A860427F-4F17-B74C-A5AC-774608A01714}"/>
              </a:ext>
            </a:extLst>
          </p:cNvPr>
          <p:cNvGrpSpPr/>
          <p:nvPr/>
        </p:nvGrpSpPr>
        <p:grpSpPr>
          <a:xfrm>
            <a:off x="468793" y="255589"/>
            <a:ext cx="508001" cy="655715"/>
            <a:chOff x="2594050" y="1631825"/>
            <a:chExt cx="439625" cy="439625"/>
          </a:xfrm>
        </p:grpSpPr>
        <p:sp>
          <p:nvSpPr>
            <p:cNvPr id="9" name="Shape 105">
              <a:extLst>
                <a:ext uri="{FF2B5EF4-FFF2-40B4-BE49-F238E27FC236}">
                  <a16:creationId xmlns="" xmlns:a16="http://schemas.microsoft.com/office/drawing/2014/main" id="{EBF912C3-B759-654D-A913-439F1C2C68A1}"/>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6">
              <a:extLst>
                <a:ext uri="{FF2B5EF4-FFF2-40B4-BE49-F238E27FC236}">
                  <a16:creationId xmlns="" xmlns:a16="http://schemas.microsoft.com/office/drawing/2014/main" id="{17C47747-5111-5A46-B35D-2A8DC63FCB9A}"/>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07">
              <a:extLst>
                <a:ext uri="{FF2B5EF4-FFF2-40B4-BE49-F238E27FC236}">
                  <a16:creationId xmlns="" xmlns:a16="http://schemas.microsoft.com/office/drawing/2014/main" id="{893D46C8-21BD-544D-B765-318146382699}"/>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08">
              <a:extLst>
                <a:ext uri="{FF2B5EF4-FFF2-40B4-BE49-F238E27FC236}">
                  <a16:creationId xmlns="" xmlns:a16="http://schemas.microsoft.com/office/drawing/2014/main" id="{3830C129-A28B-864E-9E70-D890C882D930}"/>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285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8113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38" y="238621"/>
            <a:ext cx="5771262" cy="435599"/>
          </a:xfrm>
        </p:spPr>
        <p:txBody>
          <a:bodyPr/>
          <a:lstStyle/>
          <a:p>
            <a:r>
              <a:rPr lang="en-US" dirty="0"/>
              <a:t>Exercise #1</a:t>
            </a:r>
            <a:br>
              <a:rPr lang="en-US" dirty="0"/>
            </a:br>
            <a:r>
              <a:rPr lang="en-US" sz="2400" dirty="0"/>
              <a:t>Broad trends in research &amp; learning</a:t>
            </a:r>
          </a:p>
        </p:txBody>
      </p:sp>
      <p:pic>
        <p:nvPicPr>
          <p:cNvPr id="7" name="Content Placeholder 6"/>
          <p:cNvPicPr>
            <a:picLocks noGrp="1" noChangeAspect="1"/>
          </p:cNvPicPr>
          <p:nvPr>
            <p:ph idx="1"/>
          </p:nvPr>
        </p:nvPicPr>
        <p:blipFill>
          <a:blip r:embed="rId3"/>
          <a:srcRect t="7032" b="7032"/>
          <a:stretch>
            <a:fillRect/>
          </a:stretch>
        </p:blipFill>
        <p:spPr>
          <a:xfrm>
            <a:off x="477138" y="1171969"/>
            <a:ext cx="5695062" cy="3470377"/>
          </a:xfrm>
        </p:spPr>
      </p:pic>
      <p:cxnSp>
        <p:nvCxnSpPr>
          <p:cNvPr id="4" name="Shape 124">
            <a:extLst>
              <a:ext uri="{FF2B5EF4-FFF2-40B4-BE49-F238E27FC236}">
                <a16:creationId xmlns="" xmlns:a16="http://schemas.microsoft.com/office/drawing/2014/main" id="{62E4C1E7-643B-2845-BC5B-E4F971CA22D1}"/>
              </a:ext>
            </a:extLst>
          </p:cNvPr>
          <p:cNvCxnSpPr/>
          <p:nvPr/>
        </p:nvCxnSpPr>
        <p:spPr>
          <a:xfrm>
            <a:off x="0" y="927100"/>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81298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82" y="205005"/>
            <a:ext cx="5825891" cy="651326"/>
          </a:xfrm>
        </p:spPr>
        <p:txBody>
          <a:bodyPr/>
          <a:lstStyle/>
          <a:p>
            <a:r>
              <a:rPr lang="en-US" sz="2400" dirty="0"/>
              <a:t>Some trends in research</a:t>
            </a:r>
          </a:p>
        </p:txBody>
      </p:sp>
      <p:sp>
        <p:nvSpPr>
          <p:cNvPr id="3" name="Content Placeholder 2"/>
          <p:cNvSpPr>
            <a:spLocks noGrp="1"/>
          </p:cNvSpPr>
          <p:nvPr>
            <p:ph idx="1"/>
          </p:nvPr>
        </p:nvSpPr>
        <p:spPr>
          <a:xfrm>
            <a:off x="364182" y="1251852"/>
            <a:ext cx="5485344" cy="3509470"/>
          </a:xfrm>
        </p:spPr>
        <p:txBody>
          <a:bodyPr>
            <a:normAutofit fontScale="92500" lnSpcReduction="20000"/>
          </a:bodyPr>
          <a:lstStyle/>
          <a:p>
            <a:pPr marL="342900" indent="-342900">
              <a:buFont typeface="Wingdings" pitchFamily="2" charset="2"/>
              <a:buChar char="§"/>
            </a:pPr>
            <a:r>
              <a:rPr lang="en-US" sz="2100" dirty="0"/>
              <a:t>Research integrity</a:t>
            </a:r>
          </a:p>
          <a:p>
            <a:pPr marL="342900" indent="-342900">
              <a:buFont typeface="Wingdings" pitchFamily="2" charset="2"/>
              <a:buChar char="§"/>
            </a:pPr>
            <a:r>
              <a:rPr lang="en-US" sz="2100" dirty="0"/>
              <a:t>Data management and sharing</a:t>
            </a:r>
          </a:p>
          <a:p>
            <a:pPr marL="342900" indent="-342900">
              <a:buFont typeface="Wingdings" pitchFamily="2" charset="2"/>
              <a:buChar char="§"/>
            </a:pPr>
            <a:r>
              <a:rPr lang="en-US" sz="2100" dirty="0"/>
              <a:t>Open access and open data</a:t>
            </a:r>
          </a:p>
          <a:p>
            <a:pPr marL="342900" indent="-342900">
              <a:buFont typeface="Wingdings" pitchFamily="2" charset="2"/>
              <a:buChar char="§"/>
            </a:pPr>
            <a:r>
              <a:rPr lang="en-US" sz="2100" dirty="0"/>
              <a:t>Big data and data visualization</a:t>
            </a:r>
          </a:p>
          <a:p>
            <a:pPr marL="342900" indent="-342900">
              <a:buFont typeface="Wingdings" pitchFamily="2" charset="2"/>
              <a:buChar char="§"/>
            </a:pPr>
            <a:r>
              <a:rPr lang="en-US" sz="2100" dirty="0"/>
              <a:t>Digital scholarship &amp; digital preservation</a:t>
            </a:r>
          </a:p>
          <a:p>
            <a:pPr marL="342900" indent="-342900">
              <a:buFont typeface="Wingdings" pitchFamily="2" charset="2"/>
              <a:buChar char="§"/>
            </a:pPr>
            <a:r>
              <a:rPr lang="en-US" sz="2100" dirty="0"/>
              <a:t>Interdisciplinary/complexity research</a:t>
            </a:r>
          </a:p>
          <a:p>
            <a:pPr marL="342900" indent="-342900">
              <a:buFont typeface="Wingdings" pitchFamily="2" charset="2"/>
              <a:buChar char="§"/>
            </a:pPr>
            <a:r>
              <a:rPr lang="en-US" sz="2100" dirty="0"/>
              <a:t>Knowledge transfer and economic benefit</a:t>
            </a:r>
          </a:p>
          <a:p>
            <a:pPr marL="342900" indent="-342900">
              <a:buFont typeface="Wingdings" pitchFamily="2" charset="2"/>
              <a:buChar char="§"/>
            </a:pPr>
            <a:r>
              <a:rPr lang="en-US" sz="2100" dirty="0" err="1"/>
              <a:t>Altmetrics</a:t>
            </a:r>
            <a:r>
              <a:rPr lang="en-US" sz="2100" dirty="0"/>
              <a:t> and other alternative assessments</a:t>
            </a:r>
          </a:p>
          <a:p>
            <a:pPr marL="342900" indent="-342900">
              <a:buFont typeface="Wingdings" pitchFamily="2" charset="2"/>
              <a:buChar char="§"/>
            </a:pPr>
            <a:r>
              <a:rPr lang="en-US" sz="2100" dirty="0"/>
              <a:t>Next generation Research Management Systems</a:t>
            </a:r>
          </a:p>
          <a:p>
            <a:pPr marL="342900" indent="-342900">
              <a:buFont typeface="Wingdings" pitchFamily="2" charset="2"/>
              <a:buChar char="§"/>
            </a:pPr>
            <a:r>
              <a:rPr lang="en-US" sz="2100" dirty="0"/>
              <a:t>. . . </a:t>
            </a:r>
          </a:p>
          <a:p>
            <a:endParaRPr lang="en-US" sz="2100" dirty="0"/>
          </a:p>
        </p:txBody>
      </p:sp>
      <p:pic>
        <p:nvPicPr>
          <p:cNvPr id="4" name="Picture 3"/>
          <p:cNvPicPr>
            <a:picLocks noChangeAspect="1"/>
          </p:cNvPicPr>
          <p:nvPr/>
        </p:nvPicPr>
        <p:blipFill rotWithShape="1">
          <a:blip r:embed="rId2"/>
          <a:srcRect l="23829" t="13130" r="13798" b="12310"/>
          <a:stretch/>
        </p:blipFill>
        <p:spPr>
          <a:xfrm>
            <a:off x="5169700" y="830931"/>
            <a:ext cx="1514698" cy="1810669"/>
          </a:xfrm>
          <a:prstGeom prst="rect">
            <a:avLst/>
          </a:prstGeom>
        </p:spPr>
      </p:pic>
      <p:cxnSp>
        <p:nvCxnSpPr>
          <p:cNvPr id="5" name="Shape 124">
            <a:extLst>
              <a:ext uri="{FF2B5EF4-FFF2-40B4-BE49-F238E27FC236}">
                <a16:creationId xmlns="" xmlns:a16="http://schemas.microsoft.com/office/drawing/2014/main" id="{9BFEE227-0C6A-CB4E-B769-CEEB53B13C38}"/>
              </a:ext>
            </a:extLst>
          </p:cNvPr>
          <p:cNvCxnSpPr/>
          <p:nvPr/>
        </p:nvCxnSpPr>
        <p:spPr>
          <a:xfrm>
            <a:off x="-13499" y="794652"/>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181623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09" y="97970"/>
            <a:ext cx="5825891" cy="857250"/>
          </a:xfrm>
        </p:spPr>
        <p:txBody>
          <a:bodyPr/>
          <a:lstStyle/>
          <a:p>
            <a:r>
              <a:rPr lang="en-US" sz="2400" dirty="0"/>
              <a:t>Some trends in HE learning</a:t>
            </a:r>
          </a:p>
        </p:txBody>
      </p:sp>
      <p:sp>
        <p:nvSpPr>
          <p:cNvPr id="3" name="Content Placeholder 2"/>
          <p:cNvSpPr>
            <a:spLocks noGrp="1"/>
          </p:cNvSpPr>
          <p:nvPr>
            <p:ph idx="1"/>
          </p:nvPr>
        </p:nvSpPr>
        <p:spPr>
          <a:xfrm>
            <a:off x="193909" y="1171970"/>
            <a:ext cx="5825891" cy="3895330"/>
          </a:xfrm>
        </p:spPr>
        <p:txBody>
          <a:bodyPr>
            <a:normAutofit fontScale="92500"/>
          </a:bodyPr>
          <a:lstStyle/>
          <a:p>
            <a:pPr marL="342900" indent="-342900">
              <a:buFont typeface="Wingdings" pitchFamily="2" charset="2"/>
              <a:buChar char="§"/>
            </a:pPr>
            <a:r>
              <a:rPr lang="en-US" sz="2100" dirty="0"/>
              <a:t>Technology enabled learning </a:t>
            </a:r>
          </a:p>
          <a:p>
            <a:pPr marL="342900" indent="-342900">
              <a:buFont typeface="Wingdings" pitchFamily="2" charset="2"/>
              <a:buChar char="§"/>
            </a:pPr>
            <a:r>
              <a:rPr lang="en-US" sz="2100" dirty="0"/>
              <a:t>Blended learning &amp; flipped classrooms</a:t>
            </a:r>
          </a:p>
          <a:p>
            <a:pPr marL="342900" indent="-342900">
              <a:buFont typeface="Wingdings" pitchFamily="2" charset="2"/>
              <a:buChar char="§"/>
            </a:pPr>
            <a:r>
              <a:rPr lang="en-US" sz="2100" dirty="0"/>
              <a:t>Experiential learning, personal construction</a:t>
            </a:r>
          </a:p>
          <a:p>
            <a:pPr marL="342900" indent="-342900">
              <a:buFont typeface="Wingdings" pitchFamily="2" charset="2"/>
              <a:buChar char="§"/>
            </a:pPr>
            <a:r>
              <a:rPr lang="en-US" sz="2100" dirty="0"/>
              <a:t>Peer learning, team-based learning, social learning</a:t>
            </a:r>
          </a:p>
          <a:p>
            <a:pPr marL="342900" indent="-342900">
              <a:buFont typeface="Wingdings" pitchFamily="2" charset="2"/>
              <a:buChar char="§"/>
            </a:pPr>
            <a:r>
              <a:rPr lang="en-US" sz="2100" dirty="0"/>
              <a:t>Personalized feedback and assessment systems</a:t>
            </a:r>
          </a:p>
          <a:p>
            <a:pPr marL="342900" indent="-342900">
              <a:buFont typeface="Wingdings" pitchFamily="2" charset="2"/>
              <a:buChar char="§"/>
            </a:pPr>
            <a:r>
              <a:rPr lang="en-US" sz="2100" dirty="0"/>
              <a:t>Data analytics for teaching and learning</a:t>
            </a:r>
          </a:p>
          <a:p>
            <a:pPr marL="342900" indent="-342900">
              <a:buFont typeface="Wingdings" pitchFamily="2" charset="2"/>
              <a:buChar char="§"/>
            </a:pPr>
            <a:r>
              <a:rPr lang="en-US" sz="2100" dirty="0"/>
              <a:t>Internships, exchanges, service learning</a:t>
            </a:r>
          </a:p>
          <a:p>
            <a:pPr marL="342900" indent="-342900">
              <a:buFont typeface="Wingdings" pitchFamily="2" charset="2"/>
              <a:buChar char="§"/>
            </a:pPr>
            <a:r>
              <a:rPr lang="en-US" sz="2100" dirty="0"/>
              <a:t>Campus life, student experience</a:t>
            </a:r>
          </a:p>
          <a:p>
            <a:pPr marL="342900" indent="-342900">
              <a:buFont typeface="Wingdings" pitchFamily="2" charset="2"/>
              <a:buChar char="§"/>
            </a:pPr>
            <a:r>
              <a:rPr lang="en-US" sz="2100" dirty="0"/>
              <a:t>Digital literacy</a:t>
            </a:r>
          </a:p>
          <a:p>
            <a:pPr marL="342900" indent="-342900">
              <a:buFont typeface="Wingdings" pitchFamily="2" charset="2"/>
              <a:buChar char="§"/>
            </a:pPr>
            <a:r>
              <a:rPr lang="en-US" sz="2100" dirty="0"/>
              <a:t>. . .</a:t>
            </a:r>
          </a:p>
        </p:txBody>
      </p:sp>
      <p:pic>
        <p:nvPicPr>
          <p:cNvPr id="4" name="Picture 3"/>
          <p:cNvPicPr>
            <a:picLocks noChangeAspect="1"/>
          </p:cNvPicPr>
          <p:nvPr/>
        </p:nvPicPr>
        <p:blipFill>
          <a:blip r:embed="rId3"/>
          <a:stretch>
            <a:fillRect/>
          </a:stretch>
        </p:blipFill>
        <p:spPr>
          <a:xfrm>
            <a:off x="4394200" y="2716721"/>
            <a:ext cx="2286000" cy="2298770"/>
          </a:xfrm>
          <a:prstGeom prst="rect">
            <a:avLst/>
          </a:prstGeom>
        </p:spPr>
      </p:pic>
      <p:cxnSp>
        <p:nvCxnSpPr>
          <p:cNvPr id="5" name="Shape 124">
            <a:extLst>
              <a:ext uri="{FF2B5EF4-FFF2-40B4-BE49-F238E27FC236}">
                <a16:creationId xmlns="" xmlns:a16="http://schemas.microsoft.com/office/drawing/2014/main" id="{B0D2E54E-DF87-2444-9EF6-43E85DC2DBD0}"/>
              </a:ext>
            </a:extLst>
          </p:cNvPr>
          <p:cNvCxnSpPr/>
          <p:nvPr/>
        </p:nvCxnSpPr>
        <p:spPr>
          <a:xfrm>
            <a:off x="0" y="857250"/>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1902449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107" t="27165" r="5412" b="23938"/>
          <a:stretch/>
        </p:blipFill>
        <p:spPr>
          <a:xfrm>
            <a:off x="4495800" y="1001819"/>
            <a:ext cx="2362200" cy="1243896"/>
          </a:xfrm>
          <a:prstGeom prst="rect">
            <a:avLst/>
          </a:prstGeom>
        </p:spPr>
      </p:pic>
      <p:sp>
        <p:nvSpPr>
          <p:cNvPr id="2" name="Title 1"/>
          <p:cNvSpPr>
            <a:spLocks noGrp="1"/>
          </p:cNvSpPr>
          <p:nvPr>
            <p:ph type="title"/>
          </p:nvPr>
        </p:nvSpPr>
        <p:spPr>
          <a:xfrm>
            <a:off x="235432" y="185460"/>
            <a:ext cx="6166553" cy="643666"/>
          </a:xfrm>
        </p:spPr>
        <p:txBody>
          <a:bodyPr/>
          <a:lstStyle/>
          <a:p>
            <a:r>
              <a:rPr lang="en-US" sz="2400" dirty="0"/>
              <a:t>Staying in tune with broad trends</a:t>
            </a:r>
          </a:p>
        </p:txBody>
      </p:sp>
      <p:sp>
        <p:nvSpPr>
          <p:cNvPr id="3" name="Content Placeholder 2"/>
          <p:cNvSpPr>
            <a:spLocks noGrp="1"/>
          </p:cNvSpPr>
          <p:nvPr>
            <p:ph idx="1"/>
          </p:nvPr>
        </p:nvSpPr>
        <p:spPr>
          <a:xfrm>
            <a:off x="146532" y="1001820"/>
            <a:ext cx="6609868" cy="3600450"/>
          </a:xfrm>
        </p:spPr>
        <p:txBody>
          <a:bodyPr>
            <a:normAutofit lnSpcReduction="10000"/>
          </a:bodyPr>
          <a:lstStyle/>
          <a:p>
            <a:pPr marL="85725">
              <a:buNone/>
            </a:pPr>
            <a:r>
              <a:rPr lang="en-US" sz="2100" b="1" dirty="0">
                <a:solidFill>
                  <a:schemeClr val="accent6"/>
                </a:solidFill>
              </a:rPr>
              <a:t>MUST scan beyond library world</a:t>
            </a:r>
          </a:p>
          <a:p>
            <a:pPr marL="85725">
              <a:buNone/>
            </a:pPr>
            <a:endParaRPr lang="en-US" sz="1100" b="1" dirty="0"/>
          </a:p>
          <a:p>
            <a:pPr marL="85725">
              <a:buNone/>
            </a:pPr>
            <a:endParaRPr lang="en-US" sz="1100" b="1" dirty="0"/>
          </a:p>
          <a:p>
            <a:pPr marL="342900" indent="-342900">
              <a:buFont typeface="Wingdings" pitchFamily="2" charset="2"/>
              <a:buChar char="§"/>
            </a:pPr>
            <a:r>
              <a:rPr lang="en-US" sz="2100" dirty="0"/>
              <a:t>Higher Education </a:t>
            </a:r>
            <a:r>
              <a:rPr lang="en-US" sz="1500" dirty="0"/>
              <a:t>(THE, Chronicle of Higher Ed)</a:t>
            </a:r>
          </a:p>
          <a:p>
            <a:pPr marL="342900" indent="-342900">
              <a:buFont typeface="Wingdings" pitchFamily="2" charset="2"/>
              <a:buChar char="§"/>
            </a:pPr>
            <a:r>
              <a:rPr lang="en-US" sz="2100" dirty="0"/>
              <a:t>Adult Learning </a:t>
            </a:r>
            <a:r>
              <a:rPr lang="en-US" sz="1500" dirty="0"/>
              <a:t>(AAC&amp;U, STLHE)</a:t>
            </a:r>
          </a:p>
          <a:p>
            <a:pPr marL="342900" indent="-342900">
              <a:buFont typeface="Wingdings" pitchFamily="2" charset="2"/>
              <a:buChar char="§"/>
            </a:pPr>
            <a:r>
              <a:rPr lang="en-US" sz="2100" dirty="0"/>
              <a:t>Educational technology </a:t>
            </a:r>
            <a:r>
              <a:rPr lang="en-US" sz="1500" dirty="0"/>
              <a:t>(</a:t>
            </a:r>
            <a:r>
              <a:rPr lang="en-US" sz="1500" dirty="0" err="1"/>
              <a:t>Educause</a:t>
            </a:r>
            <a:r>
              <a:rPr lang="en-US" sz="1500" dirty="0"/>
              <a:t>, NMC/Horizon reports)</a:t>
            </a:r>
          </a:p>
          <a:p>
            <a:pPr marL="342900" indent="-342900">
              <a:buFont typeface="Wingdings" pitchFamily="2" charset="2"/>
              <a:buChar char="§"/>
            </a:pPr>
            <a:r>
              <a:rPr lang="en-US" sz="2100" dirty="0"/>
              <a:t>Technology </a:t>
            </a:r>
            <a:r>
              <a:rPr lang="en-US" sz="1500" dirty="0"/>
              <a:t>(Gartner, TWIT)</a:t>
            </a:r>
          </a:p>
          <a:p>
            <a:pPr marL="342900" indent="-342900">
              <a:buFont typeface="Wingdings" pitchFamily="2" charset="2"/>
              <a:buChar char="§"/>
            </a:pPr>
            <a:r>
              <a:rPr lang="en-US" sz="2100" dirty="0"/>
              <a:t>Publishing and scholarly communication </a:t>
            </a:r>
            <a:r>
              <a:rPr lang="en-US" sz="1500" dirty="0"/>
              <a:t>(Major publisher initiatives, funder requirements)</a:t>
            </a:r>
          </a:p>
          <a:p>
            <a:pPr marL="342900" indent="-342900">
              <a:buFont typeface="Wingdings" pitchFamily="2" charset="2"/>
              <a:buChar char="§"/>
            </a:pPr>
            <a:r>
              <a:rPr lang="en-US" sz="2100" dirty="0"/>
              <a:t>Research quality/integrity/assessment </a:t>
            </a:r>
            <a:r>
              <a:rPr lang="en-US" sz="1500" dirty="0"/>
              <a:t>(Funder requirements, ranking bodies, RAEs)</a:t>
            </a:r>
          </a:p>
          <a:p>
            <a:endParaRPr lang="en-US" sz="2100" dirty="0"/>
          </a:p>
          <a:p>
            <a:pPr marL="85725">
              <a:buNone/>
            </a:pPr>
            <a:endParaRPr lang="en-US" sz="2100" dirty="0"/>
          </a:p>
        </p:txBody>
      </p:sp>
      <p:cxnSp>
        <p:nvCxnSpPr>
          <p:cNvPr id="5" name="Shape 124">
            <a:extLst>
              <a:ext uri="{FF2B5EF4-FFF2-40B4-BE49-F238E27FC236}">
                <a16:creationId xmlns="" xmlns:a16="http://schemas.microsoft.com/office/drawing/2014/main" id="{0B879728-298E-624D-B5A7-0FCDAEC1ED67}"/>
              </a:ext>
            </a:extLst>
          </p:cNvPr>
          <p:cNvCxnSpPr/>
          <p:nvPr/>
        </p:nvCxnSpPr>
        <p:spPr>
          <a:xfrm>
            <a:off x="-13499" y="829126"/>
            <a:ext cx="68714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13484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1411</Words>
  <Application>Microsoft Office PowerPoint</Application>
  <PresentationFormat>Custom</PresentationFormat>
  <Paragraphs>244</Paragraphs>
  <Slides>28</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Century</vt:lpstr>
      <vt:lpstr>Calibri</vt:lpstr>
      <vt:lpstr>Lora</vt:lpstr>
      <vt:lpstr>Narkisim</vt:lpstr>
      <vt:lpstr>新細明體</vt:lpstr>
      <vt:lpstr>Quattrocento Sans</vt:lpstr>
      <vt:lpstr>Wingdings</vt:lpstr>
      <vt:lpstr>Viola template</vt:lpstr>
      <vt:lpstr>Office Theme</vt:lpstr>
      <vt:lpstr>PowerPoint Presentation</vt:lpstr>
      <vt:lpstr>Library Leadership in  Teaching, Learning and Research</vt:lpstr>
      <vt:lpstr>Outline </vt:lpstr>
      <vt:lpstr>3 introductory premises</vt:lpstr>
      <vt:lpstr>PowerPoint Presentation</vt:lpstr>
      <vt:lpstr>Exercise #1 Broad trends in research &amp; learning</vt:lpstr>
      <vt:lpstr>Some trends in research</vt:lpstr>
      <vt:lpstr>Some trends in HE learning</vt:lpstr>
      <vt:lpstr>Staying in tune with broad trends</vt:lpstr>
      <vt:lpstr>PowerPoint Presentation</vt:lpstr>
      <vt:lpstr>Local contexts for broad trends</vt:lpstr>
      <vt:lpstr>Exercise #2 Local contexts for research and learning</vt:lpstr>
      <vt:lpstr>Staying in tune with local priorities</vt:lpstr>
      <vt:lpstr>PowerPoint Presentation</vt:lpstr>
      <vt:lpstr>Example A - Data Management</vt:lpstr>
      <vt:lpstr>Example A - Data Management</vt:lpstr>
      <vt:lpstr>Example B - Altmetrics</vt:lpstr>
      <vt:lpstr>Example B - Altmetrics</vt:lpstr>
      <vt:lpstr>Example C – Student Experience</vt:lpstr>
      <vt:lpstr>Example C – Student Experience</vt:lpstr>
      <vt:lpstr>Example D – Digital Literacy</vt:lpstr>
      <vt:lpstr>Example D – Digital Literacy</vt:lpstr>
      <vt:lpstr>Example E – Digital Strategy</vt:lpstr>
      <vt:lpstr>Example E – Digital Strategy</vt:lpstr>
      <vt:lpstr>Exercise #3  Imagining your leadership role</vt:lpstr>
      <vt:lpstr>An oldie but a goodie</vt:lpstr>
      <vt:lpstr>An oldie but a goodie, revised</vt:lpstr>
      <vt:lpstr>Thanks for working  with me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Dianne Louise Cmor</dc:creator>
  <cp:lastModifiedBy>HKU Libraries</cp:lastModifiedBy>
  <cp:revision>35</cp:revision>
  <dcterms:modified xsi:type="dcterms:W3CDTF">2018-04-10T01:36:49Z</dcterms:modified>
</cp:coreProperties>
</file>